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66" r:id="rId3"/>
    <p:sldId id="364" r:id="rId4"/>
    <p:sldId id="328" r:id="rId5"/>
    <p:sldId id="292" r:id="rId6"/>
    <p:sldId id="293" r:id="rId7"/>
    <p:sldId id="313" r:id="rId8"/>
    <p:sldId id="346" r:id="rId9"/>
    <p:sldId id="348" r:id="rId10"/>
    <p:sldId id="350" r:id="rId11"/>
    <p:sldId id="351" r:id="rId12"/>
    <p:sldId id="362" r:id="rId13"/>
    <p:sldId id="349" r:id="rId14"/>
    <p:sldId id="361" r:id="rId15"/>
    <p:sldId id="365" r:id="rId16"/>
    <p:sldId id="363" r:id="rId17"/>
    <p:sldId id="26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25C"/>
    <a:srgbClr val="F9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14" autoAdjust="0"/>
  </p:normalViewPr>
  <p:slideViewPr>
    <p:cSldViewPr snapToGrid="0">
      <p:cViewPr varScale="1">
        <p:scale>
          <a:sx n="74" d="100"/>
          <a:sy n="74" d="100"/>
        </p:scale>
        <p:origin x="101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83ACA-CCE7-470B-BE70-3A3DAFD84936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6A15A-D895-4598-9C0C-32C56FEE9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7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6A15A-D895-4598-9C0C-32C56FEE9D4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26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6A15A-D895-4598-9C0C-32C56FEE9D4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715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63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1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40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18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8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3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98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1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53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60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60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8289B-0B8E-46BF-BF1C-4EF2FB73C3BE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13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62963" y="6204702"/>
            <a:ext cx="1720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16625C"/>
                </a:solidFill>
                <a:latin typeface="Century Gothic" panose="020B0502020202020204" pitchFamily="34" charset="0"/>
              </a:rPr>
              <a:t>ноябрь </a:t>
            </a:r>
            <a:r>
              <a:rPr lang="ru-RU" b="0" i="0" u="none" strike="noStrike" dirty="0">
                <a:solidFill>
                  <a:srgbClr val="16625C"/>
                </a:solidFill>
                <a:effectLst/>
                <a:latin typeface="Century Gothic" panose="020B0502020202020204" pitchFamily="34" charset="0"/>
              </a:rPr>
              <a:t>2022г.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36390" y="4881263"/>
            <a:ext cx="74469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i="1" dirty="0">
                <a:solidFill>
                  <a:srgbClr val="16625C"/>
                </a:solidFill>
                <a:latin typeface="Century Gothic" panose="020B0502020202020204" pitchFamily="34" charset="0"/>
              </a:rPr>
              <a:t>Акимова Елена Федоровна,</a:t>
            </a:r>
          </a:p>
          <a:p>
            <a:pPr algn="r"/>
            <a:r>
              <a:rPr lang="ru-RU" sz="2000" i="1" dirty="0">
                <a:solidFill>
                  <a:srgbClr val="16625C"/>
                </a:solidFill>
                <a:latin typeface="Century Gothic" panose="020B0502020202020204" pitchFamily="34" charset="0"/>
              </a:rPr>
              <a:t>муниципальный координатор организации </a:t>
            </a:r>
          </a:p>
          <a:p>
            <a:pPr algn="r"/>
            <a:r>
              <a:rPr lang="ru-RU" sz="2000" i="1" dirty="0">
                <a:solidFill>
                  <a:srgbClr val="16625C"/>
                </a:solidFill>
                <a:latin typeface="Century Gothic" panose="020B0502020202020204" pitchFamily="34" charset="0"/>
              </a:rPr>
              <a:t>и проведения СПТ</a:t>
            </a:r>
          </a:p>
          <a:p>
            <a:pPr algn="r"/>
            <a:r>
              <a:rPr lang="ru-RU" sz="2000" b="1" i="1" dirty="0">
                <a:solidFill>
                  <a:srgbClr val="16625C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90749" y="1244853"/>
            <a:ext cx="928687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16625C"/>
                </a:solidFill>
                <a:latin typeface="Century Gothic" panose="020B0502020202020204" pitchFamily="34" charset="0"/>
              </a:rPr>
              <a:t>Результаты проведения социально-психологического тестирования в общеобразовательных организациях г. Томска</a:t>
            </a:r>
          </a:p>
        </p:txBody>
      </p:sp>
    </p:spTree>
    <p:extLst>
      <p:ext uri="{BB962C8B-B14F-4D97-AF65-F5344CB8AC3E}">
        <p14:creationId xmlns:p14="http://schemas.microsoft.com/office/powerpoint/2010/main" val="232808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866201"/>
              </p:ext>
            </p:extLst>
          </p:nvPr>
        </p:nvGraphicFramePr>
        <p:xfrm>
          <a:off x="404446" y="689704"/>
          <a:ext cx="5857017" cy="58732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00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932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№ п/п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ОО г. Томска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Количество прошедших тестирование /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% от количества подлежащих тестированию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2020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2021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2022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solidFill>
                            <a:srgbClr val="FF0000"/>
                          </a:solidFill>
                          <a:effectLst/>
                        </a:rPr>
                        <a:t>МАОУ Школа «Эврика-развитие» </a:t>
                      </a:r>
                      <a:endParaRPr lang="ru-RU" sz="11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56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51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ru-RU" sz="11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санаторно-лесная школа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100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90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МБОУ Академический лицей г. Томска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36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Школа «Перспектива»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Сибирский лицей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96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Гуманитарный лицей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98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МБОУ лицей при ТПУ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93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95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solidFill>
                            <a:schemeClr val="tx1"/>
                          </a:solidFill>
                          <a:effectLst/>
                        </a:rPr>
                        <a:t>МБОУ школа-интернат №1 </a:t>
                      </a:r>
                      <a:endParaRPr lang="ru-RU" sz="11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100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1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 b="1" dirty="0">
                          <a:solidFill>
                            <a:schemeClr val="tx1"/>
                          </a:solidFill>
                          <a:effectLst/>
                        </a:rPr>
                        <a:t>МАОУ лицей № 1 </a:t>
                      </a:r>
                      <a:endParaRPr lang="ru-RU" sz="11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63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72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1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82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МБОУ РКГ№2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84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№2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64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9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Мариинская СОШ № 3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62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76 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4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№4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92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93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6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№5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90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8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гимназия №6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62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лицей № 7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50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56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лицей №8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64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91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 11 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64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64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8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МАОУ СОШ № 12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73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847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>
                          <a:effectLst/>
                        </a:rPr>
                        <a:t>МАОУ гимназия №13</a:t>
                      </a:r>
                      <a:endParaRPr lang="ru-RU" sz="115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98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99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35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 14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99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7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МАОУ СОШ №15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92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75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МАОУ СОШ № 16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74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гимназия № 18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95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35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МАОУСОШ №19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83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97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СОШ№22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94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97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№23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93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91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1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гимназия №24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93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2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29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МАОУ СОШ № 25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85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88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2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гимназия № 26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94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589" marR="4958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838454"/>
              </p:ext>
            </p:extLst>
          </p:nvPr>
        </p:nvGraphicFramePr>
        <p:xfrm>
          <a:off x="6570910" y="689704"/>
          <a:ext cx="5464335" cy="5958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48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1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9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4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43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№ п/п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ОО г. Томска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Количество прошедших тестирование /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% от количества подлежащих тестированию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2020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2021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2022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ООШ № 27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 28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93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гимназия № 29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96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 30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35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solidFill>
                            <a:srgbClr val="FF0000"/>
                          </a:solidFill>
                          <a:effectLst/>
                        </a:rPr>
                        <a:t>МАОУ СОШ № 31 </a:t>
                      </a:r>
                      <a:endParaRPr lang="ru-RU" sz="11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59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58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ru-RU" sz="11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 32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68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91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МБОУ СОШ № 33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№34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96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39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 35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100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 36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 37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92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ООШ №38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92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 40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 41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99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 42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93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№43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 44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55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 46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89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95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100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49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МАОУ СОШ № 47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74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81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80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МБОУ СОШ №49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78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 50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лицей №51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51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46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92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МАОУ СОШ № 53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86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88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54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>
                          <a:effectLst/>
                        </a:rPr>
                        <a:t>МАОУ СОШ № 54 </a:t>
                      </a:r>
                      <a:endParaRPr lang="ru-RU" sz="115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83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96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гимназия № 55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65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89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96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56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МАОУ гимназия № 56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62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МАОУ СОШ № 58 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49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67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71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58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МАОУ СОШ № 64 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73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b="1" dirty="0">
                          <a:effectLst/>
                        </a:rPr>
                        <a:t>93</a:t>
                      </a:r>
                      <a:endParaRPr lang="ru-RU" sz="11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МАОУ СОШ №65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79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89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87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60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МБОУ ООШ № 66 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89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79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70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61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МАОУ СОШ № 67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>
                          <a:effectLst/>
                        </a:rPr>
                        <a:t>57</a:t>
                      </a:r>
                      <a:endParaRPr lang="ru-RU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77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50" dirty="0">
                          <a:effectLst/>
                        </a:rPr>
                        <a:t>78</a:t>
                      </a:r>
                      <a:endParaRPr lang="ru-RU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348" marR="50348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94262" y="165463"/>
            <a:ext cx="8168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Доля участия обучающихся в СПТ в 2020 - 2022 гг. в разрезе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ОО</a:t>
            </a: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938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692689"/>
              </p:ext>
            </p:extLst>
          </p:nvPr>
        </p:nvGraphicFramePr>
        <p:xfrm>
          <a:off x="357050" y="782835"/>
          <a:ext cx="5399314" cy="58399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99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6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77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ОО г. Томска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2021г.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2022г.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Латентная (скрытая)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Явная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Латентная (скрытая)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Явная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5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Г. Томск</a:t>
                      </a: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5,95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МАОУ Школа «Эврика-развитие»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4,4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1,3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МАОУ санаторно-лесная школа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0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МБОУ Академический лицей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4,2</a:t>
                      </a: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6,1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2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МАОУ Школа «Перспектива»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Сибирский лицей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Гуманитарный лицей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МБОУ лицей при ТПУ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2,4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МБОУ школа-интернат №1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8,3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МАОУ лицей № 1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МБОУ РКГ№2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7,4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№2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12,1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2,4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7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Мариинская СОШ № 3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№4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№5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10,2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МАОУ гимназия №6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10,6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МАОУ лицей № 7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лицей №8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8,7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МАОУ СОШ №11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№12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МАОУ гимназия №13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№14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8,4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МАОУ СОШ №15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№16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МАОУ гимназия № 18 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№19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9,4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СОШ№22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4,4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МАОУ СОШ №23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гимназия №24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2,2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№25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0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гимназия № 26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125" marR="48125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278526"/>
              </p:ext>
            </p:extLst>
          </p:nvPr>
        </p:nvGraphicFramePr>
        <p:xfrm>
          <a:off x="6299586" y="782835"/>
          <a:ext cx="5369899" cy="58215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95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94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ОО г. Томска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2021г.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2022г.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Латентная (скрытая)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Явная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Латентная (скрытая)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Явная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МАОУ ООШ №27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10,2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МАОУ СОШ №28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гимназия № 29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МАОУ СОШ №30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№31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МАОУ СОШ №32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МБОУ СОШ №33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10,1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№34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№35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№36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МАОУ СОШ №37 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9,2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ООШ №38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8,7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№40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№41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№42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№43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5,2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№44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9,2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№46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2,1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№47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13,4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МБОУ СОШ №49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8,4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№50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лицей №51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effectLst/>
                        </a:rPr>
                        <a:t>МАОУ СОШ №53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№54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11,7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гимназия № 55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гимназия № 56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№58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effectLst/>
                        </a:rPr>
                        <a:t>МАОУ СОШ №64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№65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13,8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МБОУ ООШ № 66 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5,4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12013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МАОУ СОШ №67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8,5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416" marR="49416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499360" y="277695"/>
            <a:ext cx="7289074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ts val="161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Доля обучающихся «группы риска» в разрезе ОО за 2 года (%)</a:t>
            </a: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743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050" y="81220"/>
            <a:ext cx="10985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Численность обучающихся склонных  к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аутоагрессивному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аддиктивному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агрессивному поведению </a:t>
            </a:r>
          </a:p>
          <a:p>
            <a:pPr algn="ctr"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выявленных в рамках проведения ЕМ СПТ</a:t>
            </a:r>
            <a:endParaRPr lang="ru-RU" sz="1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87093"/>
              </p:ext>
            </p:extLst>
          </p:nvPr>
        </p:nvGraphicFramePr>
        <p:xfrm>
          <a:off x="389572" y="662617"/>
          <a:ext cx="5497212" cy="59123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07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2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7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6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291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достоверных ответов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Аутоагрессивное / суицидальное поведение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Аддиктивное / зависимое поведение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Агрессивное поведение, вовлеченность в экстремистские организации / компании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Томск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12717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Гуманитарный лицей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16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4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Мариинская СОШ № 3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Сибирский лицей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5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Школа «Перспектива»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0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Школа «Эврика-развитие»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гимназия № 13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46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гимназия № 18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4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гимназия № 24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46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гимназия № 26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гимназия № 55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6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гимназия № 56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4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гимназия № 6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4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гимназия № 29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74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лицей № 1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лицей № 51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74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лицей № 7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74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лицей № 8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2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ООШ № 38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2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санаторно-лесная школа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58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11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12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14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15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74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МАОУСОШ № 19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74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2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22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23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25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4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27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241" marR="35241" marT="0" marB="0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60623"/>
              </p:ext>
            </p:extLst>
          </p:nvPr>
        </p:nvGraphicFramePr>
        <p:xfrm>
          <a:off x="6327043" y="662617"/>
          <a:ext cx="5516614" cy="58216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80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8058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достоверных ответов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Аутоагрессивное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суицидальное поведение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Аддиктивное / зависимое поведение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Агрессивное поведение, вовлеченность в экстремистские организации / компании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Томск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12717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28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30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31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32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34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6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35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36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37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4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40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41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42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43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АОУ СОШ № 44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46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47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5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50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53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54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64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65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 67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87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Академический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РКГ № 2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31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лицей при ТПУ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601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школа-интернат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ООШ № 66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 33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  <a:endParaRPr lang="ru-RU" sz="9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44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 49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37" marR="42337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691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70" t="6984" r="1501" b="24825"/>
          <a:stretch/>
        </p:blipFill>
        <p:spPr>
          <a:xfrm>
            <a:off x="87086" y="949233"/>
            <a:ext cx="12000412" cy="533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828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936240" y="240236"/>
            <a:ext cx="8935651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Этап 2. Профилактические медицинские осмотры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2503" y="908720"/>
            <a:ext cx="11504137" cy="3947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по переходу на 2 этап (Профилактические медицинские осмотры):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PT Astra Serif" panose="020A0603040505020204" pitchFamily="18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7088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u="sng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Идентификация обучающихся</a:t>
            </a:r>
            <a:r>
              <a:rPr lang="ru-RU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, попавших в группу латентного и явного риска (с помощью файла-ключа).</a:t>
            </a:r>
          </a:p>
          <a:p>
            <a:pPr marL="827088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u="sng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Идентификация обучающихся</a:t>
            </a:r>
            <a:r>
              <a:rPr lang="ru-RU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, предоставивших недостоверные ответы (с помощью файла-ключа).</a:t>
            </a:r>
          </a:p>
          <a:p>
            <a:pPr marL="827088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u="sng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поименного списка </a:t>
            </a:r>
            <a:r>
              <a:rPr lang="ru-RU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для каждой группы.</a:t>
            </a:r>
          </a:p>
          <a:p>
            <a:pPr marL="827088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u="sng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ответов обучающихся</a:t>
            </a:r>
            <a:r>
              <a:rPr lang="ru-RU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, попавших в перечисленные группы, по итогам тестирования.</a:t>
            </a:r>
          </a:p>
          <a:p>
            <a:pPr marL="827088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u="sng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u="sng" dirty="0">
                <a:effectLst/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ланирование дальнейшей работы </a:t>
            </a:r>
            <a:r>
              <a:rPr lang="ru-RU" sz="1800" dirty="0">
                <a:effectLst/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 обучающимися и родителями (законными представителями) обучающихся, попавшими в вышеперечисленные группы.</a:t>
            </a:r>
          </a:p>
          <a:p>
            <a:pPr marL="827088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u="sng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Организация индивидуальной и групповой работы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с обучающимися и их родителями (законными представителями), попавшими в вышеперечисленные группы (рекомендуется до 31.12.2022 г. провести минимум одно занятие).</a:t>
            </a:r>
            <a:endParaRPr lang="ru-RU" dirty="0">
              <a:effectLst/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50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26999" y="240236"/>
            <a:ext cx="1135413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Этап 3</a:t>
            </a:r>
            <a:r>
              <a:rPr lang="ru-RU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. Профилактическая работа с несовершеннолетними </a:t>
            </a:r>
          </a:p>
          <a:p>
            <a:pPr algn="ctr"/>
            <a:r>
              <a:rPr lang="ru-RU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группы «повышенного внимания» по результатам ЕМ СПТ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26999" y="1632289"/>
            <a:ext cx="10683123" cy="796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200" b="1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1. Проектирование профилактической деятельности образовательной организации по результатам социально-психологического тестирования</a:t>
            </a:r>
          </a:p>
        </p:txBody>
      </p:sp>
      <p:sp>
        <p:nvSpPr>
          <p:cNvPr id="4" name="Объект 3"/>
          <p:cNvSpPr txBox="1">
            <a:spLocks/>
          </p:cNvSpPr>
          <p:nvPr/>
        </p:nvSpPr>
        <p:spPr>
          <a:xfrm>
            <a:off x="1618279" y="2613454"/>
            <a:ext cx="10298611" cy="16882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…проведение СПТ является неотъемлемым элементом плана воспитательной работы образовательной организации, обеспечивающей системное выявление обучающихся «группы риска» по вовлечению в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поведение, и организации с ними соответствующей профилактической, коррекционной работы…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ru-RU" sz="2200" dirty="0">
                <a:solidFill>
                  <a:srgbClr val="16625C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  <a:endParaRPr lang="ru-RU" sz="2200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6998" y="4301655"/>
            <a:ext cx="10683123" cy="796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2. Организация коррекционной и профилактической работы на основе полученных данных тестирования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821463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9891" y="240236"/>
            <a:ext cx="9671893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Распоряжение департамента образования администрации Города Томска </a:t>
            </a:r>
          </a:p>
          <a:p>
            <a:pPr algn="ctr"/>
            <a:r>
              <a:rPr lang="ru-RU" sz="2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от 25.11. 2022 г № 1178 –р</a:t>
            </a:r>
          </a:p>
          <a:p>
            <a:pPr algn="ctr"/>
            <a:r>
              <a:rPr lang="ru-RU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«Об итогах проведения социально-психологического тестирования (СПТ) в ОО г. Томска»</a:t>
            </a:r>
          </a:p>
          <a:p>
            <a:pPr algn="ctr"/>
            <a:endParaRPr lang="ru-RU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9055" y="1468582"/>
            <a:ext cx="1058487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Руководителям ОО:</a:t>
            </a: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Проанализировать результаты проведения СПТ, скорректировать планы воспитательной работы с учетом итогов СПТ, разработать комплекс мер, направленных на профилактику незаконного потребления обучающимися наркотических средств и психотропных веществ (при составлении плана воспитательной работы учитывать особенности каждой школы, специфику и социальную среду микрорайона). Срок – до 15 декабря 2022 г.</a:t>
            </a: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2. Использовать результаты СПТ в профилактической работе социальных педагогов, педагогов-психологов, классных руководителей,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тьюторов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педагогов дополнительного образования, заместителей директора по воспитательной работе. Срок – постоянно.</a:t>
            </a: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3. Проинформировать об общих результатах СПТ педагогов и родителей (законных представителей). Срок – ноябрь-декабрь 2022 г.</a:t>
            </a: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4. Повысить эффективность информационно-мотивационной кампании с обучающимися, родителями (законными представителями) по предупреждению отказов от прохождения СПТ в следующем учебном году в связи с большим процентом отказа от прохождения СПТ в 2022-2023 учебном году. Срок – сентябрь 2023 г.</a:t>
            </a: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5. Организовать прохождение курсов повышения квалификации специалистами ОО в ОГБУ «РЦРО» по программе «Профилактическая работа с обучающимися по итогам социально-психологического тестирования» (обязательно для ОО с высоким процентом обучающихся «группы социального риска»). </a:t>
            </a: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131" y="2149020"/>
            <a:ext cx="54515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37173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0156" y="1405416"/>
            <a:ext cx="5886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0" u="none" strike="noStrike" dirty="0">
                <a:solidFill>
                  <a:srgbClr val="16625C"/>
                </a:solidFill>
                <a:effectLst/>
                <a:latin typeface="Century Gothic" panose="020B0502020202020204" pitchFamily="34" charset="0"/>
              </a:rPr>
              <a:t>Контакты</a:t>
            </a:r>
            <a:endParaRPr lang="ru-RU" sz="3600" dirty="0"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5666" y="2329008"/>
            <a:ext cx="68528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A7972"/>
                </a:solidFill>
                <a:latin typeface="Century Gothic" panose="020B0502020202020204" pitchFamily="34" charset="0"/>
              </a:rPr>
              <a:t>Акимова Елена Федоровна,</a:t>
            </a:r>
          </a:p>
          <a:p>
            <a:r>
              <a:rPr lang="ru-RU" dirty="0">
                <a:solidFill>
                  <a:srgbClr val="2A7972"/>
                </a:solidFill>
                <a:latin typeface="Century Gothic" panose="020B0502020202020204" pitchFamily="34" charset="0"/>
              </a:rPr>
              <a:t>заместитель директора по </a:t>
            </a:r>
            <a:r>
              <a:rPr lang="ru-RU" dirty="0" err="1">
                <a:solidFill>
                  <a:srgbClr val="2A7972"/>
                </a:solidFill>
                <a:latin typeface="Century Gothic" panose="020B0502020202020204" pitchFamily="34" charset="0"/>
              </a:rPr>
              <a:t>воспитательно</a:t>
            </a:r>
            <a:r>
              <a:rPr lang="ru-RU" dirty="0">
                <a:solidFill>
                  <a:srgbClr val="2A7972"/>
                </a:solidFill>
                <a:latin typeface="Century Gothic" panose="020B0502020202020204" pitchFamily="34" charset="0"/>
              </a:rPr>
              <a:t>-профилактической работе, руководитель структурного подразделения Центр профилактики </a:t>
            </a:r>
            <a:r>
              <a:rPr lang="ru-RU" dirty="0" err="1">
                <a:solidFill>
                  <a:srgbClr val="2A7972"/>
                </a:solidFill>
                <a:latin typeface="Century Gothic" panose="020B0502020202020204" pitchFamily="34" charset="0"/>
              </a:rPr>
              <a:t>девиантного</a:t>
            </a:r>
            <a:r>
              <a:rPr lang="ru-RU" dirty="0">
                <a:solidFill>
                  <a:srgbClr val="2A7972"/>
                </a:solidFill>
                <a:latin typeface="Century Gothic" panose="020B0502020202020204" pitchFamily="34" charset="0"/>
              </a:rPr>
              <a:t> поведения детей и подростков «Альтернатива» МБОУ ДО </a:t>
            </a:r>
            <a:r>
              <a:rPr lang="ru-RU" dirty="0" err="1">
                <a:solidFill>
                  <a:srgbClr val="2A7972"/>
                </a:solidFill>
                <a:latin typeface="Century Gothic" panose="020B0502020202020204" pitchFamily="34" charset="0"/>
              </a:rPr>
              <a:t>ДДиЮ</a:t>
            </a:r>
            <a:r>
              <a:rPr lang="ru-RU" dirty="0">
                <a:solidFill>
                  <a:srgbClr val="2A7972"/>
                </a:solidFill>
                <a:latin typeface="Century Gothic" panose="020B0502020202020204" pitchFamily="34" charset="0"/>
              </a:rPr>
              <a:t> «Факел»</a:t>
            </a:r>
          </a:p>
          <a:p>
            <a:endParaRPr lang="ru-RU" dirty="0">
              <a:solidFill>
                <a:srgbClr val="2A7972"/>
              </a:solidFill>
              <a:latin typeface="Century Gothic" panose="020B0502020202020204" pitchFamily="34" charset="0"/>
            </a:endParaRPr>
          </a:p>
          <a:p>
            <a:r>
              <a:rPr lang="ru-RU" dirty="0">
                <a:solidFill>
                  <a:srgbClr val="2A7972"/>
                </a:solidFill>
                <a:latin typeface="Century Gothic" panose="020B0502020202020204" pitchFamily="34" charset="0"/>
              </a:rPr>
              <a:t>Раб. 99-26-86</a:t>
            </a:r>
          </a:p>
          <a:p>
            <a:r>
              <a:rPr lang="en-US" dirty="0">
                <a:solidFill>
                  <a:srgbClr val="2A7972"/>
                </a:solidFill>
                <a:latin typeface="Century Gothic" panose="020B0502020202020204" pitchFamily="34" charset="0"/>
              </a:rPr>
              <a:t>info.edu.tomsk@rambler.ru</a:t>
            </a:r>
          </a:p>
        </p:txBody>
      </p:sp>
    </p:spTree>
    <p:extLst>
      <p:ext uri="{BB962C8B-B14F-4D97-AF65-F5344CB8AC3E}">
        <p14:creationId xmlns:p14="http://schemas.microsoft.com/office/powerpoint/2010/main" val="302277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242" y="240236"/>
            <a:ext cx="101202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Этап 1. Проведение социально-психологического </a:t>
            </a:r>
            <a:r>
              <a:rPr lang="ru-RU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тестировани</a:t>
            </a:r>
            <a:r>
              <a:rPr lang="ru-RU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8754" y="996989"/>
            <a:ext cx="110417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Цель тестирования:</a:t>
            </a:r>
          </a:p>
          <a:p>
            <a:pPr algn="just">
              <a:spcBef>
                <a:spcPct val="0"/>
              </a:spcBef>
              <a:buNone/>
            </a:pP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профилактика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незаконного потребления обучающимися наркотических средств и психотропных веществ.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</p:txBody>
      </p:sp>
      <p:sp>
        <p:nvSpPr>
          <p:cNvPr id="4" name="TextBox 29"/>
          <p:cNvSpPr txBox="1">
            <a:spLocks noChangeArrowheads="1"/>
          </p:cNvSpPr>
          <p:nvPr/>
        </p:nvSpPr>
        <p:spPr bwMode="auto">
          <a:xfrm>
            <a:off x="638754" y="2012383"/>
            <a:ext cx="11252201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Задачи тестирования: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определить количество и долю обучающихся общеобразовательных организаций Томской области, которые </a:t>
            </a:r>
            <a:r>
              <a:rPr lang="ru-RU" sz="18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могут быть отнесены к группе риска </a:t>
            </a:r>
            <a:r>
              <a:rPr lang="ru-RU" sz="180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по наличию склонности к отклоняющемуся поведению и нуждаются в профилактическом медицинском осмотре </a:t>
            </a:r>
            <a:r>
              <a:rPr lang="ru-RU" sz="18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с целью уточнения ситуации </a:t>
            </a:r>
            <a:r>
              <a:rPr lang="ru-RU" sz="180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по немедицинскому потреблению наркотических средств и психотропных веществ.</a:t>
            </a:r>
          </a:p>
        </p:txBody>
      </p:sp>
      <p:sp>
        <p:nvSpPr>
          <p:cNvPr id="5" name="TextBox 33"/>
          <p:cNvSpPr txBox="1">
            <a:spLocks noChangeArrowheads="1"/>
          </p:cNvSpPr>
          <p:nvPr/>
        </p:nvSpPr>
        <p:spPr bwMode="auto">
          <a:xfrm>
            <a:off x="638754" y="3641165"/>
            <a:ext cx="1131453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Методика:</a:t>
            </a:r>
            <a:endParaRPr lang="ru-RU" sz="2000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en-US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c</a:t>
            </a:r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2019 г. Тестирование обучающихся 7-11-х классов, достигших возраста 13 лет, проводится </a:t>
            </a:r>
            <a:r>
              <a:rPr lang="ru-RU" sz="1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на основе Единой методики социально-психологического тестирования обучающихся</a:t>
            </a:r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, разработанной ФГБНУ «Центр защиты прав и интересов детей» в соответствии с поручением Государственного антинаркотического комитета (протокол от 11.12.2017 г. № 35). </a:t>
            </a:r>
            <a:r>
              <a:rPr lang="ru-RU" sz="1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Правообладателем методики является Министерство просвещения Российской Федерации.</a:t>
            </a:r>
            <a:endParaRPr lang="en-US" sz="16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9280" y="5267514"/>
            <a:ext cx="96366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sz="1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Тестирование проводится в онлайн-режиме в программном комплексе «СПТ» (онлайн-система анализа и обработки результатов проведения социально-психологического тестирования).</a:t>
            </a:r>
            <a:endParaRPr lang="ru-RU" sz="1600" b="1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32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1313" y="240236"/>
            <a:ext cx="8512074" cy="830997"/>
          </a:xfrm>
          <a:prstGeom prst="rect">
            <a:avLst/>
          </a:prstGeom>
          <a:noFill/>
          <a:ln>
            <a:solidFill>
              <a:srgbClr val="16625C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1662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Нормативные документы, </a:t>
            </a:r>
          </a:p>
          <a:p>
            <a:pPr algn="ctr"/>
            <a:r>
              <a:rPr lang="ru-RU" sz="2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1662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регламентирующие п</a:t>
            </a:r>
            <a:r>
              <a:rPr lang="ru-RU" sz="2000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1662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роведение социально-психологического </a:t>
            </a:r>
            <a:r>
              <a:rPr lang="ru-RU" sz="2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1662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тестирования</a:t>
            </a:r>
            <a:endParaRPr lang="ru-RU" sz="2000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1662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4" name="TextBox 29"/>
          <p:cNvSpPr txBox="1">
            <a:spLocks noChangeArrowheads="1"/>
          </p:cNvSpPr>
          <p:nvPr/>
        </p:nvSpPr>
        <p:spPr bwMode="auto">
          <a:xfrm>
            <a:off x="638754" y="2085119"/>
            <a:ext cx="10842046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Приказ Министерства просвещения Российской Федерации от 20.02.2020 г. № 59 «Об утверждении Порядка проведения социально-психологического тестирования обучающихся в общеобразовательных организациях и профессиональных образовательных организациях»</a:t>
            </a:r>
            <a:endParaRPr lang="en-US" sz="2000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200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Распоряжение Департамента общего образования Томской области от 30.08.2022 № 1373-р «Об организации и проведении социально-психологического тестирования обучающихся в общеобразовательных организациях Томской области в 2022-2023 учебном году»</a:t>
            </a:r>
            <a:endParaRPr lang="en-US" sz="2000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2000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Распоряжение департамента образования администрации Города Томска  от 09.09.2022 № 852-р «Об организации и проведении социально-психологического тестирования обучающихся в общеобразовательных учреждениях г. Томска в 2022-2023 учебном году»</a:t>
            </a: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sz="1800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70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079" y="244929"/>
            <a:ext cx="10229850" cy="120287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16625C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Результаты СПТ-2022 обучающихся  в ОО г. Томска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4056" y="1793966"/>
            <a:ext cx="41251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Охвачено СПТ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 организаций </a:t>
            </a:r>
          </a:p>
          <a:p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протестированных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17427</a:t>
            </a:r>
            <a:r>
              <a:rPr lang="ru-RU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7-11 классов (84,3%)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32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ru-RU" sz="24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8715" y="2571019"/>
            <a:ext cx="30421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Недостоверных анкет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4710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(27,03%)</a:t>
            </a:r>
          </a:p>
          <a:p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Достоверных анкет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12717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(72,97%)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98777" y="1257303"/>
            <a:ext cx="391257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риска</a:t>
            </a: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1354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(7,77%), из них:</a:t>
            </a:r>
          </a:p>
          <a:p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Явная рискогенность 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152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(0,87%)</a:t>
            </a:r>
          </a:p>
          <a:p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Латентный риск вовлечения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1202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(6,9%)</a:t>
            </a:r>
          </a:p>
          <a:p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0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933" y="163513"/>
            <a:ext cx="10229850" cy="76853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16625C"/>
                </a:solidFill>
                <a:latin typeface="Century Gothic" panose="020B0502020202020204" pitchFamily="34" charset="0"/>
              </a:rPr>
              <a:t>АНАЛИЗ  исследуемых показателей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 flipV="1">
            <a:off x="5985805" y="1351301"/>
            <a:ext cx="31172" cy="4414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96933" y="1112958"/>
            <a:ext cx="52107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ИНТЕГРАТИВНАЯ ШКАЛА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Факторы риска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социально-психологические условия, повышающие угрозу вероятности вовлечения в зависимое поведение.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6934" y="2374858"/>
            <a:ext cx="5301910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СУБШКАЛЫ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Качества, регулирующие взаимоотношения личности и социума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Потребность в одобрении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Подверженность влиянию группы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Принятие аддиктивных установок социума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Наркопотребление в социальном окружении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Качества, влияющие на индивидуальные особенности поведения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Склонность к риску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Импульсивность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Тревожность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Фрустрация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03938" y="1112958"/>
            <a:ext cx="55439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ИНТЕГРАТИВНАЯ ШКАЛА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Факторы защиты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протективные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факторы) – обстоятельства, повышающие социально-психологическую устойчивость к воздействию факторов риска.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50222" y="2766515"/>
            <a:ext cx="4658997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СУБШКАЛЫ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Принятие родителями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Принятие одноклассниками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Социальная активность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Самоконтроль поведения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Самоэффективность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42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243841"/>
            <a:ext cx="10229850" cy="12039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16625C"/>
                </a:solidFill>
                <a:latin typeface="Century Gothic" panose="020B0502020202020204" pitchFamily="34" charset="0"/>
              </a:rPr>
              <a:t>Цель ЕМ СПТ</a:t>
            </a:r>
            <a:br>
              <a:rPr lang="ru-RU" sz="2400" b="1" dirty="0">
                <a:solidFill>
                  <a:srgbClr val="16625C"/>
                </a:solidFill>
                <a:latin typeface="Century Gothic" panose="020B0502020202020204" pitchFamily="34" charset="0"/>
              </a:rPr>
            </a:br>
            <a:r>
              <a:rPr lang="ru-RU" sz="2400" b="1" dirty="0">
                <a:solidFill>
                  <a:srgbClr val="16625C"/>
                </a:solidFill>
                <a:latin typeface="Century Gothic" panose="020B0502020202020204" pitchFamily="34" charset="0"/>
              </a:rPr>
              <a:t>«Выявить обучающихся с показателями повышенной вероятности вовлечения в зависимое поведение»</a:t>
            </a:r>
            <a:br>
              <a:rPr lang="ru-RU" sz="2400" b="1" dirty="0">
                <a:solidFill>
                  <a:srgbClr val="16625C"/>
                </a:solidFill>
                <a:latin typeface="Century Gothic" panose="020B0502020202020204" pitchFamily="34" charset="0"/>
              </a:rPr>
            </a:br>
            <a:endParaRPr lang="ru-RU" sz="2400" b="1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35855" y="1857560"/>
            <a:ext cx="6591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«Методика выявления респондентов с недостоверными ответами» (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РНдО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51927" y="2662320"/>
            <a:ext cx="67871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ФИЛЬТРЫ НЕДОСТОВЕРНОСТИ</a:t>
            </a:r>
          </a:p>
          <a:p>
            <a:pPr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 тестирования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Нежелание сотрудничать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соответствия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желательность ответов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 по двум и более критериям</a:t>
            </a:r>
          </a:p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35855" y="4744353"/>
            <a:ext cx="6411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РЕЗИСТЕНТНОСТЬ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недостоверности являются проявлениями стратегий сопротивления тестированию – резистентности.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недостоверных ответов определяет резистентность выборки обследованных.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примере слева резистентность равна 30%.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6155" y="2041018"/>
            <a:ext cx="4701779" cy="45086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497905" y="2158415"/>
            <a:ext cx="2259881" cy="1205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745" y="3689255"/>
            <a:ext cx="3480179" cy="121370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48327" y="2114660"/>
            <a:ext cx="1775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всех </a:t>
            </a:r>
          </a:p>
          <a:p>
            <a:pPr algn="ctr"/>
            <a:r>
              <a:rPr lang="ru-RU" b="1" dirty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обследованных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6155" y="2851828"/>
            <a:ext cx="161364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Недостоверные</a:t>
            </a:r>
          </a:p>
          <a:p>
            <a:pPr algn="ctr"/>
            <a:r>
              <a:rPr lang="ru-RU" sz="1600" b="1" dirty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- 30 %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1953258" y="5041504"/>
            <a:ext cx="1407572" cy="83653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79198" y="5030532"/>
            <a:ext cx="1552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86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Достоверные</a:t>
            </a:r>
          </a:p>
          <a:p>
            <a:pPr algn="ctr"/>
            <a:r>
              <a:rPr lang="ru-RU" b="1" dirty="0">
                <a:solidFill>
                  <a:srgbClr val="0086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4076" y="6025925"/>
            <a:ext cx="4245935" cy="3758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Достоверный массив данных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044564" y="3988461"/>
            <a:ext cx="1124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Фильтры</a:t>
            </a:r>
          </a:p>
        </p:txBody>
      </p:sp>
      <p:sp>
        <p:nvSpPr>
          <p:cNvPr id="20" name="Стрелка вверх 19"/>
          <p:cNvSpPr/>
          <p:nvPr/>
        </p:nvSpPr>
        <p:spPr>
          <a:xfrm rot="18066562">
            <a:off x="1943313" y="3171632"/>
            <a:ext cx="294156" cy="998670"/>
          </a:xfrm>
          <a:prstGeom prst="upArrow">
            <a:avLst>
              <a:gd name="adj1" fmla="val 50000"/>
              <a:gd name="adj2" fmla="val 9594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 rot="3257494">
            <a:off x="3286489" y="3078446"/>
            <a:ext cx="294156" cy="1456379"/>
          </a:xfrm>
          <a:prstGeom prst="upArrow">
            <a:avLst>
              <a:gd name="adj1" fmla="val 50000"/>
              <a:gd name="adj2" fmla="val 9594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87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/>
              <a:t>«Коридор нормы»</a:t>
            </a:r>
            <a:br>
              <a:rPr lang="ru-RU" b="1" i="1" dirty="0"/>
            </a:br>
            <a:r>
              <a:rPr lang="ru-RU" b="1" i="1" dirty="0"/>
              <a:t>по региону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2298" y="1690688"/>
            <a:ext cx="7604863" cy="414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0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-1" t="3428" r="1644" b="8190"/>
          <a:stretch/>
        </p:blipFill>
        <p:spPr>
          <a:xfrm>
            <a:off x="140677" y="105508"/>
            <a:ext cx="11920695" cy="668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5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14000" t="29078" r="2500" b="7175"/>
          <a:stretch/>
        </p:blipFill>
        <p:spPr>
          <a:xfrm>
            <a:off x="705395" y="513805"/>
            <a:ext cx="10668000" cy="510322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2223" y="3596054"/>
            <a:ext cx="413239" cy="28135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2223" y="3965332"/>
            <a:ext cx="413239" cy="2461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2223" y="4299438"/>
            <a:ext cx="413239" cy="3341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2223" y="4721468"/>
            <a:ext cx="413239" cy="3077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6171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Words>2814</Words>
  <Application>Microsoft Office PowerPoint</Application>
  <PresentationFormat>Widescreen</PresentationFormat>
  <Paragraphs>1295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PT Astra Serif</vt:lpstr>
      <vt:lpstr>Times New Roman</vt:lpstr>
      <vt:lpstr>Wingdings</vt:lpstr>
      <vt:lpstr>Тема Office</vt:lpstr>
      <vt:lpstr>PowerPoint Presentation</vt:lpstr>
      <vt:lpstr>PowerPoint Presentation</vt:lpstr>
      <vt:lpstr>PowerPoint Presentation</vt:lpstr>
      <vt:lpstr>Результаты СПТ-2022 обучающихся  в ОО г. Томска</vt:lpstr>
      <vt:lpstr>АНАЛИЗ  исследуемых показателей</vt:lpstr>
      <vt:lpstr>Цель ЕМ СПТ «Выявить обучающихся с показателями повышенной вероятности вовлечения в зависимое поведение» </vt:lpstr>
      <vt:lpstr>«Коридор нормы» по региону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Ковбаса</dc:creator>
  <cp:lastModifiedBy>aleüandra</cp:lastModifiedBy>
  <cp:revision>201</cp:revision>
  <dcterms:created xsi:type="dcterms:W3CDTF">2020-08-10T04:19:49Z</dcterms:created>
  <dcterms:modified xsi:type="dcterms:W3CDTF">2022-11-29T00:41:35Z</dcterms:modified>
</cp:coreProperties>
</file>