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media/image13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23" r:id="rId2"/>
    <p:sldMasterId id="2147483724" r:id="rId3"/>
    <p:sldMasterId id="2147483726" r:id="rId4"/>
    <p:sldMasterId id="2147483727" r:id="rId5"/>
    <p:sldMasterId id="2147483728" r:id="rId6"/>
    <p:sldMasterId id="2147483732" r:id="rId7"/>
    <p:sldMasterId id="2147483733" r:id="rId8"/>
  </p:sldMasterIdLst>
  <p:notesMasterIdLst>
    <p:notesMasterId r:id="rId32"/>
  </p:notesMasterIdLst>
  <p:sldIdLst>
    <p:sldId id="256" r:id="rId9"/>
    <p:sldId id="370" r:id="rId10"/>
    <p:sldId id="377" r:id="rId11"/>
    <p:sldId id="378" r:id="rId12"/>
    <p:sldId id="345" r:id="rId13"/>
    <p:sldId id="371" r:id="rId14"/>
    <p:sldId id="380" r:id="rId15"/>
    <p:sldId id="382" r:id="rId16"/>
    <p:sldId id="379" r:id="rId17"/>
    <p:sldId id="376" r:id="rId18"/>
    <p:sldId id="373" r:id="rId19"/>
    <p:sldId id="374" r:id="rId20"/>
    <p:sldId id="375" r:id="rId21"/>
    <p:sldId id="381" r:id="rId22"/>
    <p:sldId id="384" r:id="rId23"/>
    <p:sldId id="340" r:id="rId24"/>
    <p:sldId id="341" r:id="rId25"/>
    <p:sldId id="343" r:id="rId26"/>
    <p:sldId id="344" r:id="rId27"/>
    <p:sldId id="349" r:id="rId28"/>
    <p:sldId id="350" r:id="rId29"/>
    <p:sldId id="385" r:id="rId30"/>
    <p:sldId id="31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59956A4-D201-4E4B-8338-16969C7ECC8F}">
          <p14:sldIdLst>
            <p14:sldId id="256"/>
            <p14:sldId id="370"/>
            <p14:sldId id="377"/>
            <p14:sldId id="378"/>
            <p14:sldId id="345"/>
            <p14:sldId id="371"/>
            <p14:sldId id="380"/>
            <p14:sldId id="382"/>
            <p14:sldId id="379"/>
            <p14:sldId id="376"/>
            <p14:sldId id="373"/>
            <p14:sldId id="374"/>
            <p14:sldId id="375"/>
            <p14:sldId id="381"/>
            <p14:sldId id="384"/>
            <p14:sldId id="340"/>
            <p14:sldId id="341"/>
            <p14:sldId id="343"/>
            <p14:sldId id="344"/>
            <p14:sldId id="349"/>
            <p14:sldId id="350"/>
            <p14:sldId id="385"/>
            <p14:sldId id="315"/>
          </p14:sldIdLst>
        </p14:section>
        <p14:section name="Раздел без заголовка" id="{FF3063A4-DB49-4E10-9E2B-222CB9A7AFE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25C"/>
    <a:srgbClr val="CCFFCC"/>
    <a:srgbClr val="F9FFFE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E7EF5-5297-4C4C-92A1-609BE028AA37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4AF4E-A154-4551-B86E-8B02A25F08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7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64716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878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878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878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878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878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878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520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878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878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878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878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878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878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4633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878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878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878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878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878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878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148289B-0B8E-46BF-BF1C-4EF2FB73C3BE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048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878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878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1317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716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289B-0B8E-46BF-BF1C-4EF2FB73C3BE}" type="datetimeFigureOut">
              <a:rPr lang="ru-RU" smtClean="0"/>
              <a:t>20.09.2023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95280-2C92-4E95-95EE-BB8BC0E964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79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878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5166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9991" y="0"/>
            <a:ext cx="12052008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0459" y="624078"/>
            <a:ext cx="986218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878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0154" y="1050493"/>
            <a:ext cx="11506835" cy="4522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9991" y="0"/>
            <a:ext cx="12052008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0459" y="624078"/>
            <a:ext cx="986218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878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0154" y="1050493"/>
            <a:ext cx="11506835" cy="4522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9991" y="0"/>
            <a:ext cx="12052008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0459" y="624078"/>
            <a:ext cx="986218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878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0154" y="1050493"/>
            <a:ext cx="11506835" cy="4522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9991" y="0"/>
            <a:ext cx="12052008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0459" y="624078"/>
            <a:ext cx="986218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878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0154" y="1050493"/>
            <a:ext cx="11506835" cy="4522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9991" y="0"/>
            <a:ext cx="12052008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0459" y="624078"/>
            <a:ext cx="986218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878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0154" y="1050493"/>
            <a:ext cx="11506835" cy="4522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9991" y="0"/>
            <a:ext cx="12052008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0459" y="624078"/>
            <a:ext cx="986218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878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0154" y="1050493"/>
            <a:ext cx="11506835" cy="4522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9991" y="0"/>
            <a:ext cx="12052008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0459" y="624078"/>
            <a:ext cx="986218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878F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0154" y="1050493"/>
            <a:ext cx="11506835" cy="4522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04387" y="5945594"/>
            <a:ext cx="20942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16625C"/>
                </a:solidFill>
                <a:latin typeface="Century Gothic" panose="020B0502020202020204" pitchFamily="34" charset="0"/>
              </a:rPr>
              <a:t>сентябрь</a:t>
            </a:r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, </a:t>
            </a:r>
            <a:r>
              <a:rPr lang="ru-RU" b="0" i="0" u="none" strike="noStrike" dirty="0">
                <a:solidFill>
                  <a:srgbClr val="16625C"/>
                </a:solidFill>
                <a:effectLst/>
                <a:latin typeface="Century Gothic" panose="020B0502020202020204" pitchFamily="34" charset="0"/>
              </a:rPr>
              <a:t> 2023 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21014"/>
            <a:ext cx="10367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rgbClr val="16625C"/>
                </a:solidFill>
                <a:latin typeface="Century Gothic" panose="020B0502020202020204" pitchFamily="34" charset="0"/>
              </a:rPr>
              <a:t>МУНИЦИПАЛЬНОЕ АВТОНОМНОЕ </a:t>
            </a:r>
            <a:r>
              <a:rPr lang="ru-RU" dirty="0">
                <a:solidFill>
                  <a:srgbClr val="16625C"/>
                </a:solidFill>
                <a:latin typeface="Century Gothic" panose="020B0502020202020204" pitchFamily="34" charset="0"/>
              </a:rPr>
              <a:t>учреждение</a:t>
            </a:r>
            <a:r>
              <a:rPr lang="ru-RU" sz="1400" dirty="0">
                <a:solidFill>
                  <a:srgbClr val="16625C"/>
                </a:solidFill>
                <a:latin typeface="Century Gothic" panose="020B0502020202020204" pitchFamily="34" charset="0"/>
              </a:rPr>
              <a:t> ИНФОРМАЦИОННО-МЕТОДИЧЕСКИЙ ЦЕНТР ГОРОДА ТОМСКА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D69E8A-CF8A-4D5E-A09D-49C1BA0FBBF8}"/>
              </a:ext>
            </a:extLst>
          </p:cNvPr>
          <p:cNvSpPr txBox="1"/>
          <p:nvPr/>
        </p:nvSpPr>
        <p:spPr>
          <a:xfrm>
            <a:off x="2052320" y="1554614"/>
            <a:ext cx="9079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Социально-психологическое тестирование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175812" y="4805680"/>
            <a:ext cx="3514164" cy="833120"/>
          </a:xfrm>
        </p:spPr>
        <p:txBody>
          <a:bodyPr>
            <a:normAutofit/>
          </a:bodyPr>
          <a:lstStyle/>
          <a:p>
            <a:pPr algn="r"/>
            <a:r>
              <a:rPr lang="ru-RU" sz="1400" dirty="0" err="1"/>
              <a:t>Пимахова</a:t>
            </a:r>
            <a:r>
              <a:rPr lang="ru-RU" sz="1400" dirty="0"/>
              <a:t> А.В., </a:t>
            </a:r>
          </a:p>
          <a:p>
            <a:pPr algn="r"/>
            <a:r>
              <a:rPr lang="ru-RU" sz="1400" dirty="0"/>
              <a:t>методист МАУ ИМЦ по профилактике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7999" y="2413338"/>
            <a:ext cx="77657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обучающихся 7-11-х классов общеобразовательных организаций </a:t>
            </a:r>
            <a:r>
              <a:rPr lang="ru-RU" dirty="0" smtClean="0"/>
              <a:t>города  Томска</a:t>
            </a:r>
            <a:endParaRPr lang="ru-RU" dirty="0"/>
          </a:p>
          <a:p>
            <a:pPr algn="ctr"/>
            <a:r>
              <a:rPr lang="ru-RU" dirty="0"/>
              <a:t>в 2023-2024 учебном году</a:t>
            </a:r>
          </a:p>
        </p:txBody>
      </p:sp>
    </p:spTree>
    <p:extLst>
      <p:ext uri="{BB962C8B-B14F-4D97-AF65-F5344CB8AC3E}">
        <p14:creationId xmlns:p14="http://schemas.microsoft.com/office/powerpoint/2010/main" val="2328082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06885" y="412674"/>
            <a:ext cx="6768550" cy="6445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692" y="1"/>
            <a:ext cx="11308743" cy="9128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Работа с родителями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4349" y="1510748"/>
            <a:ext cx="5859451" cy="502522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субъектной</a:t>
            </a:r>
            <a:r>
              <a:rPr lang="ru-RU" dirty="0" smtClean="0"/>
              <a:t> позиции</a:t>
            </a:r>
          </a:p>
          <a:p>
            <a:r>
              <a:rPr lang="ru-RU" dirty="0"/>
              <a:t>уверенности в возможности </a:t>
            </a:r>
            <a:r>
              <a:rPr lang="ru-RU" dirty="0">
                <a:solidFill>
                  <a:srgbClr val="FF0000"/>
                </a:solidFill>
              </a:rPr>
              <a:t>получения помощи </a:t>
            </a:r>
            <a:r>
              <a:rPr lang="ru-RU" dirty="0"/>
              <a:t>по вопросам обучения, воспитания и </a:t>
            </a:r>
            <a:r>
              <a:rPr lang="ru-RU" dirty="0" smtClean="0"/>
              <a:t>развития</a:t>
            </a:r>
          </a:p>
          <a:p>
            <a:r>
              <a:rPr lang="ru-RU" dirty="0"/>
              <a:t>ощущения </a:t>
            </a:r>
            <a:r>
              <a:rPr lang="ru-RU" dirty="0">
                <a:solidFill>
                  <a:srgbClr val="FF0000"/>
                </a:solidFill>
              </a:rPr>
              <a:t>сопричастности</a:t>
            </a:r>
            <a:r>
              <a:rPr lang="ru-RU" dirty="0"/>
              <a:t> к воспитательному процессу, проводимому в </a:t>
            </a:r>
            <a:r>
              <a:rPr lang="ru-RU" dirty="0" smtClean="0"/>
              <a:t>школе</a:t>
            </a:r>
          </a:p>
          <a:p>
            <a:r>
              <a:rPr lang="ru-RU" dirty="0"/>
              <a:t>умения </a:t>
            </a:r>
            <a:r>
              <a:rPr lang="ru-RU" dirty="0">
                <a:solidFill>
                  <a:srgbClr val="FF0000"/>
                </a:solidFill>
              </a:rPr>
              <a:t>анализировать </a:t>
            </a:r>
            <a:r>
              <a:rPr lang="ru-RU" dirty="0"/>
              <a:t>ошибки в семейном воспитании детей и своего собственного </a:t>
            </a:r>
            <a:r>
              <a:rPr lang="ru-RU" dirty="0" smtClean="0"/>
              <a:t>поведения</a:t>
            </a:r>
          </a:p>
          <a:p>
            <a:r>
              <a:rPr lang="ru-RU" dirty="0"/>
              <a:t>п</a:t>
            </a:r>
            <a:r>
              <a:rPr lang="ru-RU" dirty="0" smtClean="0"/>
              <a:t>онимания причин </a:t>
            </a:r>
            <a:r>
              <a:rPr lang="ru-RU" dirty="0"/>
              <a:t>того или иного поведения их детей и </a:t>
            </a:r>
            <a:r>
              <a:rPr lang="ru-RU" dirty="0" smtClean="0"/>
              <a:t> </a:t>
            </a:r>
            <a:r>
              <a:rPr lang="ru-RU" dirty="0"/>
              <a:t>дальнейших перспектив развития, т.е. достижение </a:t>
            </a:r>
            <a:r>
              <a:rPr lang="ru-RU" dirty="0" err="1">
                <a:solidFill>
                  <a:srgbClr val="FF0000"/>
                </a:solidFill>
              </a:rPr>
              <a:t>рефлексивности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66692" y="912813"/>
            <a:ext cx="4540193" cy="59451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Формирование у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2398180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06885" y="412674"/>
            <a:ext cx="6768550" cy="6445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692" y="1"/>
            <a:ext cx="11308743" cy="9128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Работа с родителями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4349" y="1325486"/>
            <a:ext cx="5859451" cy="521048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высокая </a:t>
            </a:r>
            <a:r>
              <a:rPr lang="ru-RU" dirty="0"/>
              <a:t>эффективность установления контакта между педагогическим коллективом и родительской общественностью достижима в случае вызова положительных </a:t>
            </a:r>
            <a:r>
              <a:rPr lang="ru-RU" dirty="0" smtClean="0"/>
              <a:t>переживаний</a:t>
            </a:r>
            <a:endParaRPr lang="ru-RU" dirty="0"/>
          </a:p>
          <a:p>
            <a:r>
              <a:rPr lang="ru-RU" dirty="0" smtClean="0"/>
              <a:t>СПТ </a:t>
            </a:r>
            <a:r>
              <a:rPr lang="ru-RU" dirty="0"/>
              <a:t>является психодиагностическим инструментом </a:t>
            </a:r>
            <a:r>
              <a:rPr lang="ru-RU" dirty="0" smtClean="0"/>
              <a:t>(несет </a:t>
            </a:r>
            <a:r>
              <a:rPr lang="ru-RU" dirty="0"/>
              <a:t>в себе знания не только о вероятных рисках, но и ресурсах личности </a:t>
            </a:r>
            <a:r>
              <a:rPr lang="ru-RU" dirty="0" smtClean="0"/>
              <a:t>обучающегося)</a:t>
            </a:r>
            <a:endParaRPr lang="ru-RU" dirty="0"/>
          </a:p>
          <a:p>
            <a:r>
              <a:rPr lang="ru-RU" dirty="0" smtClean="0"/>
              <a:t>стоящие </a:t>
            </a:r>
            <a:r>
              <a:rPr lang="ru-RU" dirty="0"/>
              <a:t>перед образовательной организацией задачи можно решить лишь совместными </a:t>
            </a:r>
            <a:r>
              <a:rPr lang="ru-RU" dirty="0" smtClean="0"/>
              <a:t>с родителями усилиями</a:t>
            </a:r>
          </a:p>
          <a:p>
            <a:r>
              <a:rPr lang="ru-RU" dirty="0" smtClean="0"/>
              <a:t>родительские </a:t>
            </a:r>
            <a:r>
              <a:rPr lang="ru-RU" dirty="0"/>
              <a:t>собрания </a:t>
            </a:r>
            <a:r>
              <a:rPr lang="ru-RU" dirty="0" smtClean="0"/>
              <a:t>целесообразно организовывать не </a:t>
            </a:r>
            <a:r>
              <a:rPr lang="ru-RU" dirty="0"/>
              <a:t>исключительно ради информирования об СПТ </a:t>
            </a:r>
            <a:r>
              <a:rPr lang="ru-RU" dirty="0" smtClean="0"/>
              <a:t>но </a:t>
            </a:r>
            <a:r>
              <a:rPr lang="ru-RU" dirty="0"/>
              <a:t>и </a:t>
            </a:r>
            <a:r>
              <a:rPr lang="ru-RU" dirty="0" smtClean="0"/>
              <a:t> </a:t>
            </a:r>
            <a:r>
              <a:rPr lang="ru-RU" dirty="0"/>
              <a:t>мероприятиях по поддержке здорового образа жизни обучающихся</a:t>
            </a:r>
          </a:p>
          <a:p>
            <a:r>
              <a:rPr lang="ru-RU" dirty="0" smtClean="0"/>
              <a:t>должно </a:t>
            </a:r>
            <a:r>
              <a:rPr lang="ru-RU" dirty="0"/>
              <a:t>уделяться время вопросам и ответам на вопросы об СПТ, ответы должны быть исчерпывающими и </a:t>
            </a:r>
            <a:r>
              <a:rPr lang="ru-RU" dirty="0" smtClean="0"/>
              <a:t>объективными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6692" y="912813"/>
            <a:ext cx="4540193" cy="59451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ведение </a:t>
            </a:r>
            <a:r>
              <a:rPr lang="ru-RU" sz="3200" b="1" dirty="0">
                <a:solidFill>
                  <a:schemeClr val="bg1"/>
                </a:solidFill>
              </a:rPr>
              <a:t>информационно-мотивационной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118692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06885" y="412674"/>
            <a:ext cx="6768550" cy="6445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692" y="1"/>
            <a:ext cx="11308743" cy="9128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Работа с родителями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4349" y="1325486"/>
            <a:ext cx="5859451" cy="5210485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развивающая</a:t>
            </a:r>
            <a:r>
              <a:rPr lang="ru-RU" u="sng" dirty="0">
                <a:solidFill>
                  <a:srgbClr val="FF0000"/>
                </a:solidFill>
              </a:rPr>
              <a:t>: </a:t>
            </a:r>
            <a:endParaRPr lang="ru-RU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благодаря участию обучающегося в СПТ совершенствуются </a:t>
            </a:r>
            <a:r>
              <a:rPr lang="ru-RU" dirty="0"/>
              <a:t>его умения анализировать и адекватно воспринимать себя, понимать причины своего поведения; понимать свои качества и свойства </a:t>
            </a:r>
            <a:r>
              <a:rPr lang="ru-RU" dirty="0" smtClean="0"/>
              <a:t>личности</a:t>
            </a:r>
            <a:endParaRPr lang="ru-RU" dirty="0"/>
          </a:p>
          <a:p>
            <a:r>
              <a:rPr lang="ru-RU" u="sng" dirty="0" smtClean="0">
                <a:solidFill>
                  <a:srgbClr val="FF0000"/>
                </a:solidFill>
              </a:rPr>
              <a:t>познавательная: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благодаря участию обучающегося в СПТ улучшится </a:t>
            </a:r>
            <a:r>
              <a:rPr lang="ru-RU" dirty="0"/>
              <a:t>понимание свойств личности ребенка, обогащается восприятие и мышление родителя (законного представителя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u="sng" dirty="0" smtClean="0">
                <a:solidFill>
                  <a:srgbClr val="FF0000"/>
                </a:solidFill>
              </a:rPr>
              <a:t>организационная</a:t>
            </a:r>
            <a:r>
              <a:rPr lang="ru-RU" u="sng" dirty="0">
                <a:solidFill>
                  <a:srgbClr val="FF0000"/>
                </a:solidFill>
              </a:rPr>
              <a:t>: </a:t>
            </a:r>
            <a:endParaRPr lang="ru-RU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постановка </a:t>
            </a:r>
            <a:r>
              <a:rPr lang="ru-RU" dirty="0"/>
              <a:t>воспитательных задач относительно обучающегося облегчается как для педагога, так и для </a:t>
            </a:r>
            <a:r>
              <a:rPr lang="ru-RU" dirty="0" smtClean="0"/>
              <a:t>родителя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6692" y="912813"/>
            <a:ext cx="4540193" cy="59451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развитие </a:t>
            </a:r>
            <a:r>
              <a:rPr lang="ru-RU" sz="2800" b="1" dirty="0" err="1" smtClean="0">
                <a:solidFill>
                  <a:schemeClr val="bg1"/>
                </a:solidFill>
              </a:rPr>
              <a:t>рефлексивности</a:t>
            </a:r>
            <a:r>
              <a:rPr lang="ru-RU" sz="2800" b="1" dirty="0" smtClean="0">
                <a:solidFill>
                  <a:schemeClr val="bg1"/>
                </a:solidFill>
              </a:rPr>
              <a:t>, реализация </a:t>
            </a:r>
            <a:r>
              <a:rPr lang="ru-RU" sz="2800" b="1" dirty="0">
                <a:solidFill>
                  <a:schemeClr val="bg1"/>
                </a:solidFill>
              </a:rPr>
              <a:t>посредством мероприятий СПТ следующих функций</a:t>
            </a:r>
          </a:p>
        </p:txBody>
      </p:sp>
    </p:spTree>
    <p:extLst>
      <p:ext uri="{BB962C8B-B14F-4D97-AF65-F5344CB8AC3E}">
        <p14:creationId xmlns:p14="http://schemas.microsoft.com/office/powerpoint/2010/main" val="912468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06885" y="412674"/>
            <a:ext cx="6768550" cy="6445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692" y="1"/>
            <a:ext cx="11308743" cy="9128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Работа с родителями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4349" y="1325486"/>
            <a:ext cx="5859451" cy="521048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«Мы </a:t>
            </a:r>
            <a:r>
              <a:rPr lang="ru-RU" dirty="0"/>
              <a:t>можем повлиять на то, какими вырастут наши </a:t>
            </a:r>
            <a:r>
              <a:rPr lang="ru-RU" dirty="0" smtClean="0"/>
              <a:t>дети»</a:t>
            </a:r>
          </a:p>
          <a:p>
            <a:r>
              <a:rPr lang="ru-RU" dirty="0" smtClean="0"/>
              <a:t>«Ваша </a:t>
            </a:r>
            <a:r>
              <a:rPr lang="ru-RU" dirty="0"/>
              <a:t>уверенность в необходимости вести здоровый образ жизни - это уверенность ребенка в ваших </a:t>
            </a:r>
            <a:r>
              <a:rPr lang="ru-RU" dirty="0" smtClean="0"/>
              <a:t>словах»</a:t>
            </a:r>
          </a:p>
          <a:p>
            <a:r>
              <a:rPr lang="ru-RU" dirty="0" smtClean="0"/>
              <a:t>«Мы </a:t>
            </a:r>
            <a:r>
              <a:rPr lang="ru-RU" dirty="0"/>
              <a:t>видим вашу активность в воспитании и в жизни школы, и это вдохновляет и нас как </a:t>
            </a:r>
            <a:r>
              <a:rPr lang="ru-RU" dirty="0" smtClean="0"/>
              <a:t>педагогов»</a:t>
            </a:r>
          </a:p>
          <a:p>
            <a:r>
              <a:rPr lang="ru-RU" dirty="0" smtClean="0"/>
              <a:t>«Доверять </a:t>
            </a:r>
            <a:r>
              <a:rPr lang="ru-RU" dirty="0"/>
              <a:t>друг другу - важная часть отношений с ребенком, и вы молодец, что делаете правильные шаги в этом </a:t>
            </a:r>
            <a:r>
              <a:rPr lang="ru-RU" dirty="0" smtClean="0"/>
              <a:t>направлении»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66692" y="912813"/>
            <a:ext cx="4540193" cy="59451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предупредить появление </a:t>
            </a:r>
            <a:r>
              <a:rPr lang="ru-RU" sz="2800" b="1" dirty="0" smtClean="0">
                <a:solidFill>
                  <a:srgbClr val="FF0000"/>
                </a:solidFill>
              </a:rPr>
              <a:t>негативной </a:t>
            </a:r>
            <a:r>
              <a:rPr lang="ru-RU" sz="2800" b="1" dirty="0">
                <a:solidFill>
                  <a:srgbClr val="FF0000"/>
                </a:solidFill>
              </a:rPr>
              <a:t>установки родителей </a:t>
            </a:r>
            <a:r>
              <a:rPr lang="ru-RU" sz="2800" b="1" dirty="0">
                <a:solidFill>
                  <a:schemeClr val="bg1"/>
                </a:solidFill>
              </a:rPr>
              <a:t>на проведение тестирования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749955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6692" y="412674"/>
            <a:ext cx="11308743" cy="6445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692" y="1"/>
            <a:ext cx="11308743" cy="9128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</a:t>
            </a:r>
            <a:r>
              <a:rPr lang="ru-RU" b="1" dirty="0" smtClean="0">
                <a:solidFill>
                  <a:schemeClr val="bg1"/>
                </a:solidFill>
              </a:rPr>
              <a:t>нформационный </a:t>
            </a:r>
            <a:r>
              <a:rPr lang="ru-RU" b="1" dirty="0">
                <a:solidFill>
                  <a:schemeClr val="bg1"/>
                </a:solidFill>
              </a:rPr>
              <a:t>ресурсом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8386" y="1510748"/>
            <a:ext cx="10457793" cy="502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Невыполнение </a:t>
            </a:r>
            <a:r>
              <a:rPr lang="ru-RU" sz="2400" dirty="0"/>
              <a:t>плана по количеству обучающихся, вошедших в списки на прохождение профилактических медицинских осмотров по результатам социально-психологического тестирования ниже 50%: </a:t>
            </a:r>
            <a:endParaRPr lang="ru-RU" sz="2400" dirty="0" smtClean="0"/>
          </a:p>
          <a:p>
            <a:pPr marL="0" indent="0">
              <a:buNone/>
            </a:pPr>
            <a:r>
              <a:rPr lang="ru-RU" dirty="0" smtClean="0"/>
              <a:t>лицеев </a:t>
            </a:r>
            <a:r>
              <a:rPr lang="ru-RU" dirty="0"/>
              <a:t>№№ 7,51 Академического; гимназии № 6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СОШ №№ 37, Школа «Перспектива</a:t>
            </a:r>
            <a:r>
              <a:rPr lang="ru-RU" dirty="0" smtClean="0"/>
              <a:t>».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67044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/>
          </p:cNvPr>
          <p:cNvSpPr/>
          <p:nvPr/>
        </p:nvSpPr>
        <p:spPr>
          <a:xfrm>
            <a:off x="301625" y="1631950"/>
            <a:ext cx="3535363" cy="190658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Нежелание родителей подвергать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своих детей риску (нарушения конфиденциальности информации о том, что они попали в «группу риска» и возможных негативных последствий)</a:t>
            </a:r>
          </a:p>
        </p:txBody>
      </p:sp>
      <p:sp>
        <p:nvSpPr>
          <p:cNvPr id="11" name="Прямоугольник 10">
            <a:extLst/>
          </p:cNvPr>
          <p:cNvSpPr/>
          <p:nvPr/>
        </p:nvSpPr>
        <p:spPr>
          <a:xfrm>
            <a:off x="301625" y="5456238"/>
            <a:ext cx="3532188" cy="10477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Высокий процент обучающихся с повышенным уровнем тревожности</a:t>
            </a:r>
          </a:p>
        </p:txBody>
      </p:sp>
      <p:sp>
        <p:nvSpPr>
          <p:cNvPr id="18" name="Прямоугольник 17">
            <a:extLst/>
          </p:cNvPr>
          <p:cNvSpPr/>
          <p:nvPr/>
        </p:nvSpPr>
        <p:spPr>
          <a:xfrm>
            <a:off x="4581525" y="1928813"/>
            <a:ext cx="3281363" cy="26019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Увеличение количества отказов от прохождения профилактических медицинских осмотров обучающихся</a:t>
            </a:r>
          </a:p>
        </p:txBody>
      </p:sp>
      <p:sp>
        <p:nvSpPr>
          <p:cNvPr id="9" name="Прямоугольник 8">
            <a:extLst/>
          </p:cNvPr>
          <p:cNvSpPr/>
          <p:nvPr/>
        </p:nvSpPr>
        <p:spPr>
          <a:xfrm>
            <a:off x="6572250" y="257175"/>
            <a:ext cx="3843959" cy="93980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>
                <a:ln w="0"/>
                <a:solidFill>
                  <a:schemeClr val="accent5">
                    <a:lumMod val="50000"/>
                  </a:schemeClr>
                </a:solidFill>
              </a:rPr>
              <a:t>Недостатки в организации процедуры проведения профилактических осмотров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>
            <a:extLst/>
          </p:cNvPr>
          <p:cNvSpPr/>
          <p:nvPr/>
        </p:nvSpPr>
        <p:spPr>
          <a:xfrm>
            <a:off x="538163" y="258763"/>
            <a:ext cx="4919662" cy="93980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 dirty="0">
              <a:ln w="0"/>
              <a:solidFill>
                <a:schemeClr val="accent5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b="1" dirty="0">
                <a:ln w="0"/>
                <a:solidFill>
                  <a:schemeClr val="accent5">
                    <a:lumMod val="50000"/>
                  </a:schemeClr>
                </a:solidFill>
              </a:rPr>
              <a:t>Недостаточная информированность родителей и обучающихся о порядке проведения </a:t>
            </a:r>
          </a:p>
          <a:p>
            <a:pPr algn="ctr" eaLnBrk="1" hangingPunct="1">
              <a:defRPr/>
            </a:pPr>
            <a:r>
              <a:rPr lang="ru-RU" b="1" dirty="0">
                <a:ln w="0"/>
                <a:solidFill>
                  <a:schemeClr val="accent5">
                    <a:lumMod val="50000"/>
                  </a:schemeClr>
                </a:solidFill>
              </a:rPr>
              <a:t>ПМО</a:t>
            </a:r>
          </a:p>
          <a:p>
            <a:pPr algn="ctr" eaLnBrk="1" hangingPunct="1">
              <a:defRPr/>
            </a:pPr>
            <a:endParaRPr lang="ru-RU" b="1" dirty="0">
              <a:ln w="0"/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Стрелка вправо 16">
            <a:extLst/>
          </p:cNvPr>
          <p:cNvSpPr/>
          <p:nvPr/>
        </p:nvSpPr>
        <p:spPr>
          <a:xfrm rot="16200000">
            <a:off x="4634706" y="1464469"/>
            <a:ext cx="663575" cy="19843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рямоугольник 18">
            <a:extLst/>
          </p:cNvPr>
          <p:cNvSpPr/>
          <p:nvPr/>
        </p:nvSpPr>
        <p:spPr>
          <a:xfrm>
            <a:off x="8664575" y="1631950"/>
            <a:ext cx="3267075" cy="1179513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Обучающиеся проходят медицинские осмотры в неподготовленном помещении</a:t>
            </a:r>
          </a:p>
          <a:p>
            <a:pPr algn="ctr" eaLnBrk="1" hangingPunct="1">
              <a:lnSpc>
                <a:spcPct val="80000"/>
              </a:lnSpc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Стрелка вправо 19">
            <a:extLst/>
          </p:cNvPr>
          <p:cNvSpPr/>
          <p:nvPr/>
        </p:nvSpPr>
        <p:spPr>
          <a:xfrm>
            <a:off x="7858125" y="2260600"/>
            <a:ext cx="731838" cy="18256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>
            <a:extLst/>
          </p:cNvPr>
          <p:cNvSpPr/>
          <p:nvPr/>
        </p:nvSpPr>
        <p:spPr>
          <a:xfrm>
            <a:off x="8664575" y="3325813"/>
            <a:ext cx="3267075" cy="11684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Профилактическая лекция носит формальный характер</a:t>
            </a:r>
          </a:p>
        </p:txBody>
      </p:sp>
      <p:sp>
        <p:nvSpPr>
          <p:cNvPr id="14" name="Стрелка вправо 13">
            <a:extLst/>
          </p:cNvPr>
          <p:cNvSpPr/>
          <p:nvPr/>
        </p:nvSpPr>
        <p:spPr>
          <a:xfrm rot="10800000">
            <a:off x="3814763" y="2260600"/>
            <a:ext cx="731837" cy="182563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>
            <a:extLst/>
          </p:cNvPr>
          <p:cNvSpPr/>
          <p:nvPr/>
        </p:nvSpPr>
        <p:spPr>
          <a:xfrm>
            <a:off x="4608513" y="5264150"/>
            <a:ext cx="3262312" cy="14097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Недостаточная заинтересованность педагогического состава в прохождении 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обучающимися ПМО</a:t>
            </a:r>
          </a:p>
        </p:txBody>
      </p:sp>
      <p:sp>
        <p:nvSpPr>
          <p:cNvPr id="16" name="Стрелка вправо 15">
            <a:extLst/>
          </p:cNvPr>
          <p:cNvSpPr/>
          <p:nvPr/>
        </p:nvSpPr>
        <p:spPr>
          <a:xfrm rot="5400000">
            <a:off x="4614069" y="4817269"/>
            <a:ext cx="693738" cy="1968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трелка вправо 22">
            <a:extLst/>
          </p:cNvPr>
          <p:cNvSpPr/>
          <p:nvPr/>
        </p:nvSpPr>
        <p:spPr>
          <a:xfrm rot="10800000">
            <a:off x="3848100" y="4046538"/>
            <a:ext cx="741363" cy="18732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трелка вправо 24">
            <a:extLst/>
          </p:cNvPr>
          <p:cNvSpPr/>
          <p:nvPr/>
        </p:nvSpPr>
        <p:spPr>
          <a:xfrm rot="5400000">
            <a:off x="1234281" y="1266032"/>
            <a:ext cx="434975" cy="29686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угольник 25">
            <a:extLst/>
          </p:cNvPr>
          <p:cNvSpPr/>
          <p:nvPr/>
        </p:nvSpPr>
        <p:spPr>
          <a:xfrm>
            <a:off x="301625" y="3967163"/>
            <a:ext cx="3532188" cy="106045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Низкая мотивации участия в ПМО обучающихся</a:t>
            </a:r>
          </a:p>
        </p:txBody>
      </p:sp>
      <p:sp>
        <p:nvSpPr>
          <p:cNvPr id="27" name="Стрелка вправо 26">
            <a:extLst/>
          </p:cNvPr>
          <p:cNvSpPr/>
          <p:nvPr/>
        </p:nvSpPr>
        <p:spPr>
          <a:xfrm rot="5400000">
            <a:off x="1234281" y="3601245"/>
            <a:ext cx="434975" cy="29686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трелка вправо 27">
            <a:extLst/>
          </p:cNvPr>
          <p:cNvSpPr/>
          <p:nvPr/>
        </p:nvSpPr>
        <p:spPr>
          <a:xfrm rot="5400000">
            <a:off x="1231106" y="5115720"/>
            <a:ext cx="434975" cy="29686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трелка вправо 28">
            <a:extLst/>
          </p:cNvPr>
          <p:cNvSpPr/>
          <p:nvPr/>
        </p:nvSpPr>
        <p:spPr>
          <a:xfrm>
            <a:off x="7888288" y="4046538"/>
            <a:ext cx="741362" cy="18732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Стрелка вправо 29">
            <a:extLst/>
          </p:cNvPr>
          <p:cNvSpPr/>
          <p:nvPr/>
        </p:nvSpPr>
        <p:spPr>
          <a:xfrm rot="5400000">
            <a:off x="10838656" y="1266032"/>
            <a:ext cx="434975" cy="29686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Стрелка вправо 30">
            <a:extLst/>
          </p:cNvPr>
          <p:cNvSpPr/>
          <p:nvPr/>
        </p:nvSpPr>
        <p:spPr>
          <a:xfrm rot="5400000">
            <a:off x="10838656" y="2920207"/>
            <a:ext cx="434975" cy="29686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угольник 31">
            <a:extLst/>
          </p:cNvPr>
          <p:cNvSpPr/>
          <p:nvPr/>
        </p:nvSpPr>
        <p:spPr>
          <a:xfrm>
            <a:off x="8664575" y="4910138"/>
            <a:ext cx="3267075" cy="1511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Диагноз, открытость информации</a:t>
            </a:r>
          </a:p>
        </p:txBody>
      </p:sp>
      <p:sp>
        <p:nvSpPr>
          <p:cNvPr id="33" name="Стрелка вправо 32">
            <a:extLst/>
          </p:cNvPr>
          <p:cNvSpPr/>
          <p:nvPr/>
        </p:nvSpPr>
        <p:spPr>
          <a:xfrm rot="16200000">
            <a:off x="7202487" y="1458913"/>
            <a:ext cx="663575" cy="1968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Стрелка вправо 33">
            <a:extLst/>
          </p:cNvPr>
          <p:cNvSpPr/>
          <p:nvPr/>
        </p:nvSpPr>
        <p:spPr>
          <a:xfrm rot="5400000">
            <a:off x="7188200" y="4818063"/>
            <a:ext cx="692150" cy="1968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Стрелка вправо 34">
            <a:extLst/>
          </p:cNvPr>
          <p:cNvSpPr/>
          <p:nvPr/>
        </p:nvSpPr>
        <p:spPr>
          <a:xfrm rot="5400000">
            <a:off x="10845006" y="4563270"/>
            <a:ext cx="434975" cy="29686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196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293" y="1654555"/>
            <a:ext cx="1024064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С 2019 </a:t>
            </a:r>
            <a:r>
              <a:rPr sz="1800" b="0" spc="-110" dirty="0">
                <a:solidFill>
                  <a:srgbClr val="000000"/>
                </a:solidFill>
                <a:latin typeface="Times New Roman"/>
                <a:cs typeface="Times New Roman"/>
              </a:rPr>
              <a:t>г. </a:t>
            </a: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Тестирование </a:t>
            </a:r>
            <a:r>
              <a:rPr sz="18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обучающихся 7-11-х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классов, достигших возраста </a:t>
            </a: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13 </a:t>
            </a:r>
            <a:r>
              <a:rPr sz="18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лет, </a:t>
            </a: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проводится </a:t>
            </a:r>
            <a:r>
              <a:rPr sz="1800" spc="-5" dirty="0">
                <a:solidFill>
                  <a:srgbClr val="000000"/>
                </a:solidFill>
              </a:rPr>
              <a:t>на </a:t>
            </a:r>
            <a:r>
              <a:rPr sz="1800" spc="-10" dirty="0">
                <a:solidFill>
                  <a:srgbClr val="000000"/>
                </a:solidFill>
              </a:rPr>
              <a:t>основе </a:t>
            </a:r>
            <a:r>
              <a:rPr sz="1800" spc="-5" dirty="0">
                <a:solidFill>
                  <a:srgbClr val="000000"/>
                </a:solidFill>
              </a:rPr>
              <a:t> Единой</a:t>
            </a:r>
            <a:r>
              <a:rPr sz="1800" dirty="0">
                <a:solidFill>
                  <a:srgbClr val="000000"/>
                </a:solidFill>
              </a:rPr>
              <a:t> </a:t>
            </a:r>
            <a:r>
              <a:rPr sz="1800" spc="-15" dirty="0">
                <a:solidFill>
                  <a:srgbClr val="000000"/>
                </a:solidFill>
              </a:rPr>
              <a:t>методики</a:t>
            </a:r>
            <a:r>
              <a:rPr sz="1800" spc="-10" dirty="0">
                <a:solidFill>
                  <a:srgbClr val="000000"/>
                </a:solidFill>
              </a:rPr>
              <a:t> социально-психологического</a:t>
            </a:r>
            <a:r>
              <a:rPr sz="1800" spc="434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тестирования</a:t>
            </a:r>
            <a:r>
              <a:rPr sz="1800" spc="434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обучающихся</a:t>
            </a: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800" b="0" spc="4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разработанной </a:t>
            </a:r>
            <a:r>
              <a:rPr sz="1800" b="0" spc="-4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ФГБНУ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 «Центр</a:t>
            </a:r>
            <a:r>
              <a:rPr sz="18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защиты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прав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 и</a:t>
            </a:r>
            <a:r>
              <a:rPr sz="18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интересов</a:t>
            </a:r>
            <a:r>
              <a:rPr sz="18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детей»</a:t>
            </a:r>
            <a:r>
              <a:rPr sz="18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18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соответствии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 с</a:t>
            </a:r>
            <a:r>
              <a:rPr sz="18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поручением</a:t>
            </a: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Государственного </a:t>
            </a:r>
            <a:r>
              <a:rPr sz="1800" b="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антинаркотического комитета </a:t>
            </a:r>
            <a:r>
              <a:rPr sz="18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(протокол </a:t>
            </a:r>
            <a:r>
              <a:rPr sz="18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от </a:t>
            </a:r>
            <a:r>
              <a:rPr sz="1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11.12.2017 </a:t>
            </a:r>
            <a:r>
              <a:rPr sz="1800" b="0" spc="-110" dirty="0">
                <a:solidFill>
                  <a:srgbClr val="000000"/>
                </a:solidFill>
                <a:latin typeface="Times New Roman"/>
                <a:cs typeface="Times New Roman"/>
              </a:rPr>
              <a:t>г. </a:t>
            </a:r>
            <a:r>
              <a:rPr sz="1800" b="0" dirty="0">
                <a:solidFill>
                  <a:srgbClr val="000000"/>
                </a:solidFill>
                <a:latin typeface="Times New Roman"/>
                <a:cs typeface="Times New Roman"/>
              </a:rPr>
              <a:t>№ </a:t>
            </a:r>
            <a:r>
              <a:rPr sz="1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35). </a:t>
            </a:r>
            <a:r>
              <a:rPr sz="1800" spc="-10" dirty="0">
                <a:solidFill>
                  <a:srgbClr val="000000"/>
                </a:solidFill>
              </a:rPr>
              <a:t>Правообладателем </a:t>
            </a:r>
            <a:r>
              <a:rPr sz="1800" spc="-15" dirty="0">
                <a:solidFill>
                  <a:srgbClr val="000000"/>
                </a:solidFill>
              </a:rPr>
              <a:t>методики </a:t>
            </a:r>
            <a:r>
              <a:rPr sz="1800" spc="-5" dirty="0">
                <a:solidFill>
                  <a:srgbClr val="000000"/>
                </a:solidFill>
              </a:rPr>
              <a:t>является </a:t>
            </a:r>
            <a:r>
              <a:rPr sz="180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Министерство</a:t>
            </a:r>
            <a:r>
              <a:rPr sz="1800" spc="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просвещения </a:t>
            </a:r>
            <a:r>
              <a:rPr sz="1800" spc="-10" dirty="0">
                <a:solidFill>
                  <a:srgbClr val="000000"/>
                </a:solidFill>
              </a:rPr>
              <a:t>Российской</a:t>
            </a:r>
            <a:r>
              <a:rPr sz="1800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Федерации.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293" y="3575430"/>
            <a:ext cx="1024001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соответствии</a:t>
            </a:r>
            <a:r>
              <a:rPr sz="1800" dirty="0">
                <a:latin typeface="Times New Roman"/>
                <a:cs typeface="Times New Roman"/>
              </a:rPr>
              <a:t> с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п.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11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плана</a:t>
            </a:r>
            <a:r>
              <a:rPr sz="1800" dirty="0">
                <a:latin typeface="Times New Roman"/>
                <a:cs typeface="Times New Roman"/>
              </a:rPr>
              <a:t> мероприятий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dirty="0">
                <a:latin typeface="Times New Roman"/>
                <a:cs typeface="Times New Roman"/>
              </a:rPr>
              <a:t> реализации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Концепции</a:t>
            </a:r>
            <a:r>
              <a:rPr sz="1800" spc="-10" dirty="0">
                <a:latin typeface="Times New Roman"/>
                <a:cs typeface="Times New Roman"/>
              </a:rPr>
              <a:t> профилактики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употребления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психоактивных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веществ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образовательной</a:t>
            </a:r>
            <a:r>
              <a:rPr sz="1800" spc="-5" dirty="0">
                <a:latin typeface="Times New Roman"/>
                <a:cs typeface="Times New Roman"/>
              </a:rPr>
              <a:t> среде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период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2021-2025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годов,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2022-2023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5" dirty="0">
                <a:latin typeface="Times New Roman"/>
                <a:cs typeface="Times New Roman"/>
              </a:rPr>
              <a:t>г. 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осуществлена</a:t>
            </a:r>
            <a:r>
              <a:rPr sz="1800" b="1" spc="-10" dirty="0">
                <a:latin typeface="Times New Roman"/>
                <a:cs typeface="Times New Roman"/>
              </a:rPr>
              <a:t> доработка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ЕМ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0" dirty="0">
                <a:latin typeface="Times New Roman"/>
                <a:cs typeface="Times New Roman"/>
              </a:rPr>
              <a:t>СПТ.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2878FB"/>
                </a:solidFill>
                <a:latin typeface="Times New Roman"/>
                <a:cs typeface="Times New Roman"/>
              </a:rPr>
              <a:t>ЕМ</a:t>
            </a:r>
            <a:r>
              <a:rPr sz="1800" b="1" spc="-10" dirty="0">
                <a:solidFill>
                  <a:srgbClr val="2878FB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2878FB"/>
                </a:solidFill>
                <a:latin typeface="Times New Roman"/>
                <a:cs typeface="Times New Roman"/>
              </a:rPr>
              <a:t>СПТ полностью или</a:t>
            </a:r>
            <a:r>
              <a:rPr sz="1800" b="1" dirty="0">
                <a:solidFill>
                  <a:srgbClr val="2878FB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2878FB"/>
                </a:solidFill>
                <a:latin typeface="Times New Roman"/>
                <a:cs typeface="Times New Roman"/>
              </a:rPr>
              <a:t>какая-либо</a:t>
            </a:r>
            <a:r>
              <a:rPr sz="1800" b="1" spc="5" dirty="0">
                <a:solidFill>
                  <a:srgbClr val="2878FB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78FB"/>
                </a:solidFill>
                <a:latin typeface="Times New Roman"/>
                <a:cs typeface="Times New Roman"/>
              </a:rPr>
              <a:t>ее</a:t>
            </a:r>
            <a:r>
              <a:rPr sz="1800" b="1" spc="-10" dirty="0">
                <a:solidFill>
                  <a:srgbClr val="2878FB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2878FB"/>
                </a:solidFill>
                <a:latin typeface="Times New Roman"/>
                <a:cs typeface="Times New Roman"/>
              </a:rPr>
              <a:t>часть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2878FB"/>
                </a:solidFill>
                <a:latin typeface="Times New Roman"/>
                <a:cs typeface="Times New Roman"/>
              </a:rPr>
              <a:t>не </a:t>
            </a:r>
            <a:r>
              <a:rPr sz="1800" b="1" spc="-25" dirty="0">
                <a:solidFill>
                  <a:srgbClr val="2878FB"/>
                </a:solidFill>
                <a:latin typeface="Times New Roman"/>
                <a:cs typeface="Times New Roman"/>
              </a:rPr>
              <a:t>может</a:t>
            </a:r>
            <a:r>
              <a:rPr sz="1800" b="1" spc="-15" dirty="0">
                <a:solidFill>
                  <a:srgbClr val="2878FB"/>
                </a:solidFill>
                <a:latin typeface="Times New Roman"/>
                <a:cs typeface="Times New Roman"/>
              </a:rPr>
              <a:t> находиться</a:t>
            </a:r>
            <a:r>
              <a:rPr sz="1800" b="1" spc="15" dirty="0">
                <a:solidFill>
                  <a:srgbClr val="2878FB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78FB"/>
                </a:solidFill>
                <a:latin typeface="Times New Roman"/>
                <a:cs typeface="Times New Roman"/>
              </a:rPr>
              <a:t>в </a:t>
            </a:r>
            <a:r>
              <a:rPr sz="1800" b="1" spc="-15" dirty="0">
                <a:solidFill>
                  <a:srgbClr val="2878FB"/>
                </a:solidFill>
                <a:latin typeface="Times New Roman"/>
                <a:cs typeface="Times New Roman"/>
              </a:rPr>
              <a:t>открытом</a:t>
            </a:r>
            <a:r>
              <a:rPr sz="1800" b="1" spc="-5" dirty="0">
                <a:solidFill>
                  <a:srgbClr val="2878FB"/>
                </a:solidFill>
                <a:latin typeface="Times New Roman"/>
                <a:cs typeface="Times New Roman"/>
              </a:rPr>
              <a:t> доступе</a:t>
            </a:r>
            <a:r>
              <a:rPr sz="1800" b="1" spc="-10" dirty="0">
                <a:solidFill>
                  <a:srgbClr val="2878FB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2878FB"/>
                </a:solidFill>
                <a:latin typeface="Times New Roman"/>
                <a:cs typeface="Times New Roman"/>
              </a:rPr>
              <a:t>для всеобщего</a:t>
            </a:r>
            <a:r>
              <a:rPr sz="1800" b="1" spc="-10" dirty="0">
                <a:solidFill>
                  <a:srgbClr val="2878FB"/>
                </a:solidFill>
                <a:latin typeface="Times New Roman"/>
                <a:cs typeface="Times New Roman"/>
              </a:rPr>
              <a:t> ознакомления.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22420" y="56388"/>
            <a:ext cx="3929379" cy="364490"/>
            <a:chOff x="4122420" y="56388"/>
            <a:chExt cx="3929379" cy="3644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22420" y="56388"/>
              <a:ext cx="3928872" cy="3642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1310" y="64770"/>
              <a:ext cx="3882516" cy="31864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9177" y="666749"/>
            <a:ext cx="25082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/>
              <a:t>Единая</a:t>
            </a:r>
            <a:r>
              <a:rPr sz="2500" spc="-60" dirty="0"/>
              <a:t> </a:t>
            </a:r>
            <a:r>
              <a:rPr sz="2500" spc="-25" dirty="0"/>
              <a:t>методика</a:t>
            </a:r>
            <a:endParaRPr sz="2500"/>
          </a:p>
        </p:txBody>
      </p:sp>
      <p:grpSp>
        <p:nvGrpSpPr>
          <p:cNvPr id="3" name="object 3"/>
          <p:cNvGrpSpPr/>
          <p:nvPr/>
        </p:nvGrpSpPr>
        <p:grpSpPr>
          <a:xfrm>
            <a:off x="4175759" y="56388"/>
            <a:ext cx="3929379" cy="364490"/>
            <a:chOff x="4175759" y="56388"/>
            <a:chExt cx="3929379" cy="3644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5759" y="56388"/>
              <a:ext cx="3928872" cy="36423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4141" y="64770"/>
              <a:ext cx="3882643" cy="31864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8925" indent="-287020">
              <a:lnSpc>
                <a:spcPct val="100000"/>
              </a:lnSpc>
              <a:spcBef>
                <a:spcPts val="100"/>
              </a:spcBef>
              <a:buClr>
                <a:srgbClr val="006FC0"/>
              </a:buClr>
              <a:buFont typeface="Wingdings"/>
              <a:buChar char=""/>
              <a:tabLst>
                <a:tab pos="1559560" algn="l"/>
              </a:tabLst>
            </a:pPr>
            <a:r>
              <a:rPr b="1" spc="-5" dirty="0">
                <a:solidFill>
                  <a:srgbClr val="2878FB"/>
                </a:solidFill>
                <a:latin typeface="Times New Roman"/>
                <a:cs typeface="Times New Roman"/>
              </a:rPr>
              <a:t>является</a:t>
            </a:r>
            <a:r>
              <a:rPr b="1" spc="5" dirty="0">
                <a:solidFill>
                  <a:srgbClr val="2878FB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2878FB"/>
                </a:solidFill>
                <a:latin typeface="Times New Roman"/>
                <a:cs typeface="Times New Roman"/>
              </a:rPr>
              <a:t>опросником</a:t>
            </a:r>
            <a:r>
              <a:rPr b="1" spc="35" dirty="0">
                <a:solidFill>
                  <a:srgbClr val="2878FB"/>
                </a:solidFill>
                <a:latin typeface="Times New Roman"/>
                <a:cs typeface="Times New Roman"/>
              </a:rPr>
              <a:t> </a:t>
            </a:r>
            <a:r>
              <a:rPr dirty="0"/>
              <a:t>и</a:t>
            </a:r>
            <a:r>
              <a:rPr spc="-15" dirty="0"/>
              <a:t> </a:t>
            </a:r>
            <a:r>
              <a:rPr dirty="0"/>
              <a:t>состоит</a:t>
            </a:r>
            <a:r>
              <a:rPr spc="-10" dirty="0"/>
              <a:t> </a:t>
            </a:r>
            <a:r>
              <a:rPr spc="-5" dirty="0"/>
              <a:t>из</a:t>
            </a:r>
            <a:r>
              <a:rPr spc="15" dirty="0"/>
              <a:t> </a:t>
            </a:r>
            <a:r>
              <a:rPr spc="-5" dirty="0"/>
              <a:t>набора</a:t>
            </a:r>
            <a:r>
              <a:rPr dirty="0"/>
              <a:t> </a:t>
            </a:r>
            <a:r>
              <a:rPr spc="-5" dirty="0"/>
              <a:t>утверждений;</a:t>
            </a: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6FC0"/>
              </a:buClr>
              <a:buFont typeface="Wingdings"/>
              <a:buChar char=""/>
            </a:pPr>
            <a:endParaRPr sz="1550"/>
          </a:p>
          <a:p>
            <a:pPr marL="1558925" marR="723900" indent="-287020">
              <a:lnSpc>
                <a:spcPct val="100000"/>
              </a:lnSpc>
              <a:buClr>
                <a:srgbClr val="006FC0"/>
              </a:buClr>
              <a:buFont typeface="Wingdings"/>
              <a:buChar char=""/>
              <a:tabLst>
                <a:tab pos="1559560" algn="l"/>
                <a:tab pos="3235325" algn="l"/>
                <a:tab pos="3755390" algn="l"/>
                <a:tab pos="5069205" algn="l"/>
                <a:tab pos="6115050" algn="l"/>
                <a:tab pos="6398260" algn="l"/>
                <a:tab pos="7862570" algn="l"/>
                <a:tab pos="9304655" algn="l"/>
                <a:tab pos="10650855" algn="l"/>
              </a:tabLst>
            </a:pPr>
            <a:r>
              <a:rPr b="1" spc="-5" dirty="0">
                <a:solidFill>
                  <a:srgbClr val="2878FB"/>
                </a:solidFill>
                <a:latin typeface="Times New Roman"/>
                <a:cs typeface="Times New Roman"/>
              </a:rPr>
              <a:t>п</a:t>
            </a:r>
            <a:r>
              <a:rPr b="1" spc="-10" dirty="0">
                <a:solidFill>
                  <a:srgbClr val="2878FB"/>
                </a:solidFill>
                <a:latin typeface="Times New Roman"/>
                <a:cs typeface="Times New Roman"/>
              </a:rPr>
              <a:t>р</a:t>
            </a:r>
            <a:r>
              <a:rPr b="1" spc="-20" dirty="0">
                <a:solidFill>
                  <a:srgbClr val="2878FB"/>
                </a:solidFill>
                <a:latin typeface="Times New Roman"/>
                <a:cs typeface="Times New Roman"/>
              </a:rPr>
              <a:t>е</a:t>
            </a:r>
            <a:r>
              <a:rPr b="1" dirty="0">
                <a:solidFill>
                  <a:srgbClr val="2878FB"/>
                </a:solidFill>
                <a:latin typeface="Times New Roman"/>
                <a:cs typeface="Times New Roman"/>
              </a:rPr>
              <a:t>дназн</a:t>
            </a:r>
            <a:r>
              <a:rPr b="1" spc="-75" dirty="0">
                <a:solidFill>
                  <a:srgbClr val="2878FB"/>
                </a:solidFill>
                <a:latin typeface="Times New Roman"/>
                <a:cs typeface="Times New Roman"/>
              </a:rPr>
              <a:t>а</a:t>
            </a:r>
            <a:r>
              <a:rPr b="1" dirty="0">
                <a:solidFill>
                  <a:srgbClr val="2878FB"/>
                </a:solidFill>
                <a:latin typeface="Times New Roman"/>
                <a:cs typeface="Times New Roman"/>
              </a:rPr>
              <a:t>ч</a:t>
            </a:r>
            <a:r>
              <a:rPr b="1" spc="5" dirty="0">
                <a:solidFill>
                  <a:srgbClr val="2878FB"/>
                </a:solidFill>
                <a:latin typeface="Times New Roman"/>
                <a:cs typeface="Times New Roman"/>
              </a:rPr>
              <a:t>е</a:t>
            </a:r>
            <a:r>
              <a:rPr b="1" spc="-5" dirty="0">
                <a:solidFill>
                  <a:srgbClr val="2878FB"/>
                </a:solidFill>
                <a:latin typeface="Times New Roman"/>
                <a:cs typeface="Times New Roman"/>
              </a:rPr>
              <a:t>н</a:t>
            </a:r>
            <a:r>
              <a:rPr b="1" dirty="0">
                <a:solidFill>
                  <a:srgbClr val="2878FB"/>
                </a:solidFill>
                <a:latin typeface="Times New Roman"/>
                <a:cs typeface="Times New Roman"/>
              </a:rPr>
              <a:t>а	для	</a:t>
            </a:r>
            <a:r>
              <a:rPr b="1" spc="-5" dirty="0">
                <a:solidFill>
                  <a:srgbClr val="2878FB"/>
                </a:solidFill>
                <a:latin typeface="Times New Roman"/>
                <a:cs typeface="Times New Roman"/>
              </a:rPr>
              <a:t>выя</a:t>
            </a:r>
            <a:r>
              <a:rPr b="1" spc="-30" dirty="0">
                <a:solidFill>
                  <a:srgbClr val="2878FB"/>
                </a:solidFill>
                <a:latin typeface="Times New Roman"/>
                <a:cs typeface="Times New Roman"/>
              </a:rPr>
              <a:t>в</a:t>
            </a:r>
            <a:r>
              <a:rPr b="1" spc="-5" dirty="0">
                <a:solidFill>
                  <a:srgbClr val="2878FB"/>
                </a:solidFill>
                <a:latin typeface="Times New Roman"/>
                <a:cs typeface="Times New Roman"/>
              </a:rPr>
              <a:t>лен</a:t>
            </a:r>
            <a:r>
              <a:rPr b="1" spc="-10" dirty="0">
                <a:solidFill>
                  <a:srgbClr val="2878FB"/>
                </a:solidFill>
                <a:latin typeface="Times New Roman"/>
                <a:cs typeface="Times New Roman"/>
              </a:rPr>
              <a:t>и</a:t>
            </a:r>
            <a:r>
              <a:rPr b="1" dirty="0">
                <a:solidFill>
                  <a:srgbClr val="2878FB"/>
                </a:solidFill>
                <a:latin typeface="Times New Roman"/>
                <a:cs typeface="Times New Roman"/>
              </a:rPr>
              <a:t>я	</a:t>
            </a:r>
            <a:r>
              <a:rPr b="1" spc="-5" dirty="0">
                <a:solidFill>
                  <a:srgbClr val="2878FB"/>
                </a:solidFill>
                <a:latin typeface="Times New Roman"/>
                <a:cs typeface="Times New Roman"/>
              </a:rPr>
              <a:t>высо</a:t>
            </a:r>
            <a:r>
              <a:rPr b="1" spc="-30" dirty="0">
                <a:solidFill>
                  <a:srgbClr val="2878FB"/>
                </a:solidFill>
                <a:latin typeface="Times New Roman"/>
                <a:cs typeface="Times New Roman"/>
              </a:rPr>
              <a:t>к</a:t>
            </a:r>
            <a:r>
              <a:rPr b="1" dirty="0">
                <a:solidFill>
                  <a:srgbClr val="2878FB"/>
                </a:solidFill>
                <a:latin typeface="Times New Roman"/>
                <a:cs typeface="Times New Roman"/>
              </a:rPr>
              <a:t>ой	и	</a:t>
            </a:r>
            <a:r>
              <a:rPr b="1" spc="-5" dirty="0">
                <a:solidFill>
                  <a:srgbClr val="2878FB"/>
                </a:solidFill>
                <a:latin typeface="Times New Roman"/>
                <a:cs typeface="Times New Roman"/>
              </a:rPr>
              <a:t>выс</a:t>
            </a:r>
            <a:r>
              <a:rPr b="1" spc="-60" dirty="0">
                <a:solidFill>
                  <a:srgbClr val="2878FB"/>
                </a:solidFill>
                <a:latin typeface="Times New Roman"/>
                <a:cs typeface="Times New Roman"/>
              </a:rPr>
              <a:t>о</a:t>
            </a:r>
            <a:r>
              <a:rPr b="1" dirty="0">
                <a:solidFill>
                  <a:srgbClr val="2878FB"/>
                </a:solidFill>
                <a:latin typeface="Times New Roman"/>
                <a:cs typeface="Times New Roman"/>
              </a:rPr>
              <a:t>чайш</a:t>
            </a:r>
            <a:r>
              <a:rPr b="1" spc="5" dirty="0">
                <a:solidFill>
                  <a:srgbClr val="2878FB"/>
                </a:solidFill>
                <a:latin typeface="Times New Roman"/>
                <a:cs typeface="Times New Roman"/>
              </a:rPr>
              <a:t>е</a:t>
            </a:r>
            <a:r>
              <a:rPr b="1" dirty="0">
                <a:solidFill>
                  <a:srgbClr val="2878FB"/>
                </a:solidFill>
                <a:latin typeface="Times New Roman"/>
                <a:cs typeface="Times New Roman"/>
              </a:rPr>
              <a:t>й	</a:t>
            </a:r>
            <a:r>
              <a:rPr b="1" spc="-5" dirty="0">
                <a:solidFill>
                  <a:srgbClr val="2878FB"/>
                </a:solidFill>
                <a:latin typeface="Times New Roman"/>
                <a:cs typeface="Times New Roman"/>
              </a:rPr>
              <a:t>в</a:t>
            </a:r>
            <a:r>
              <a:rPr b="1" spc="5" dirty="0">
                <a:solidFill>
                  <a:srgbClr val="2878FB"/>
                </a:solidFill>
                <a:latin typeface="Times New Roman"/>
                <a:cs typeface="Times New Roman"/>
              </a:rPr>
              <a:t>е</a:t>
            </a:r>
            <a:r>
              <a:rPr b="1" spc="-5" dirty="0">
                <a:solidFill>
                  <a:srgbClr val="2878FB"/>
                </a:solidFill>
                <a:latin typeface="Times New Roman"/>
                <a:cs typeface="Times New Roman"/>
              </a:rPr>
              <a:t>р</a:t>
            </a:r>
            <a:r>
              <a:rPr b="1" spc="-40" dirty="0">
                <a:solidFill>
                  <a:srgbClr val="2878FB"/>
                </a:solidFill>
                <a:latin typeface="Times New Roman"/>
                <a:cs typeface="Times New Roman"/>
              </a:rPr>
              <a:t>о</a:t>
            </a:r>
            <a:r>
              <a:rPr b="1" dirty="0">
                <a:solidFill>
                  <a:srgbClr val="2878FB"/>
                </a:solidFill>
                <a:latin typeface="Times New Roman"/>
                <a:cs typeface="Times New Roman"/>
              </a:rPr>
              <a:t>я</a:t>
            </a:r>
            <a:r>
              <a:rPr b="1" spc="5" dirty="0">
                <a:solidFill>
                  <a:srgbClr val="2878FB"/>
                </a:solidFill>
                <a:latin typeface="Times New Roman"/>
                <a:cs typeface="Times New Roman"/>
              </a:rPr>
              <a:t>т</a:t>
            </a:r>
            <a:r>
              <a:rPr b="1" spc="-5" dirty="0">
                <a:solidFill>
                  <a:srgbClr val="2878FB"/>
                </a:solidFill>
                <a:latin typeface="Times New Roman"/>
                <a:cs typeface="Times New Roman"/>
              </a:rPr>
              <a:t>но</a:t>
            </a:r>
            <a:r>
              <a:rPr b="1" spc="5" dirty="0">
                <a:solidFill>
                  <a:srgbClr val="2878FB"/>
                </a:solidFill>
                <a:latin typeface="Times New Roman"/>
                <a:cs typeface="Times New Roman"/>
              </a:rPr>
              <a:t>ст</a:t>
            </a:r>
            <a:r>
              <a:rPr b="1" dirty="0">
                <a:solidFill>
                  <a:srgbClr val="2878FB"/>
                </a:solidFill>
                <a:latin typeface="Times New Roman"/>
                <a:cs typeface="Times New Roman"/>
              </a:rPr>
              <a:t>и	</a:t>
            </a:r>
            <a:r>
              <a:rPr b="1" spc="-15" dirty="0">
                <a:solidFill>
                  <a:srgbClr val="2878FB"/>
                </a:solidFill>
                <a:latin typeface="Times New Roman"/>
                <a:cs typeface="Times New Roman"/>
              </a:rPr>
              <a:t>в</a:t>
            </a:r>
            <a:r>
              <a:rPr b="1" spc="-50" dirty="0">
                <a:solidFill>
                  <a:srgbClr val="2878FB"/>
                </a:solidFill>
                <a:latin typeface="Times New Roman"/>
                <a:cs typeface="Times New Roman"/>
              </a:rPr>
              <a:t>о</a:t>
            </a:r>
            <a:r>
              <a:rPr b="1" spc="-25" dirty="0">
                <a:solidFill>
                  <a:srgbClr val="2878FB"/>
                </a:solidFill>
                <a:latin typeface="Times New Roman"/>
                <a:cs typeface="Times New Roman"/>
              </a:rPr>
              <a:t>в</a:t>
            </a:r>
            <a:r>
              <a:rPr b="1" spc="-5" dirty="0">
                <a:solidFill>
                  <a:srgbClr val="2878FB"/>
                </a:solidFill>
                <a:latin typeface="Times New Roman"/>
                <a:cs typeface="Times New Roman"/>
              </a:rPr>
              <a:t>л</a:t>
            </a:r>
            <a:r>
              <a:rPr b="1" spc="-50" dirty="0">
                <a:solidFill>
                  <a:srgbClr val="2878FB"/>
                </a:solidFill>
                <a:latin typeface="Times New Roman"/>
                <a:cs typeface="Times New Roman"/>
              </a:rPr>
              <a:t>е</a:t>
            </a:r>
            <a:r>
              <a:rPr b="1" dirty="0">
                <a:solidFill>
                  <a:srgbClr val="2878FB"/>
                </a:solidFill>
                <a:latin typeface="Times New Roman"/>
                <a:cs typeface="Times New Roman"/>
              </a:rPr>
              <a:t>ч</a:t>
            </a:r>
            <a:r>
              <a:rPr b="1" spc="5" dirty="0">
                <a:solidFill>
                  <a:srgbClr val="2878FB"/>
                </a:solidFill>
                <a:latin typeface="Times New Roman"/>
                <a:cs typeface="Times New Roman"/>
              </a:rPr>
              <a:t>е</a:t>
            </a:r>
            <a:r>
              <a:rPr b="1" spc="-5" dirty="0">
                <a:solidFill>
                  <a:srgbClr val="2878FB"/>
                </a:solidFill>
                <a:latin typeface="Times New Roman"/>
                <a:cs typeface="Times New Roman"/>
              </a:rPr>
              <a:t>н</a:t>
            </a:r>
            <a:r>
              <a:rPr b="1" spc="-10" dirty="0">
                <a:solidFill>
                  <a:srgbClr val="2878FB"/>
                </a:solidFill>
                <a:latin typeface="Times New Roman"/>
                <a:cs typeface="Times New Roman"/>
              </a:rPr>
              <a:t>и</a:t>
            </a:r>
            <a:r>
              <a:rPr b="1" dirty="0">
                <a:solidFill>
                  <a:srgbClr val="2878FB"/>
                </a:solidFill>
                <a:latin typeface="Times New Roman"/>
                <a:cs typeface="Times New Roman"/>
              </a:rPr>
              <a:t>я	в  </a:t>
            </a:r>
            <a:r>
              <a:rPr b="1" spc="-15" dirty="0">
                <a:solidFill>
                  <a:srgbClr val="2878FB"/>
                </a:solidFill>
                <a:latin typeface="Times New Roman"/>
                <a:cs typeface="Times New Roman"/>
              </a:rPr>
              <a:t>рисковое</a:t>
            </a:r>
            <a:r>
              <a:rPr b="1" spc="15" dirty="0">
                <a:solidFill>
                  <a:srgbClr val="2878FB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2878FB"/>
                </a:solidFill>
                <a:latin typeface="Times New Roman"/>
                <a:cs typeface="Times New Roman"/>
              </a:rPr>
              <a:t>поведение</a:t>
            </a:r>
            <a:r>
              <a:rPr spc="-10" dirty="0"/>
              <a:t>;</a:t>
            </a: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FC0"/>
              </a:buClr>
              <a:buFont typeface="Wingdings"/>
              <a:buChar char=""/>
            </a:pPr>
            <a:endParaRPr sz="1550"/>
          </a:p>
          <a:p>
            <a:pPr marL="1558925" indent="-287020">
              <a:lnSpc>
                <a:spcPct val="100000"/>
              </a:lnSpc>
              <a:spcBef>
                <a:spcPts val="5"/>
              </a:spcBef>
              <a:buClr>
                <a:srgbClr val="006FC0"/>
              </a:buClr>
              <a:buFont typeface="Wingdings"/>
              <a:buChar char=""/>
              <a:tabLst>
                <a:tab pos="1559560" algn="l"/>
              </a:tabLst>
            </a:pPr>
            <a:r>
              <a:rPr b="1" spc="-15" dirty="0">
                <a:solidFill>
                  <a:srgbClr val="2878FB"/>
                </a:solidFill>
                <a:latin typeface="Times New Roman"/>
                <a:cs typeface="Times New Roman"/>
              </a:rPr>
              <a:t>методика</a:t>
            </a:r>
            <a:r>
              <a:rPr b="1" spc="75" dirty="0">
                <a:solidFill>
                  <a:srgbClr val="2878FB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2878FB"/>
                </a:solidFill>
                <a:latin typeface="Times New Roman"/>
                <a:cs typeface="Times New Roman"/>
              </a:rPr>
              <a:t>не</a:t>
            </a:r>
            <a:r>
              <a:rPr b="1" spc="85" dirty="0">
                <a:solidFill>
                  <a:srgbClr val="2878FB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2878FB"/>
                </a:solidFill>
                <a:latin typeface="Times New Roman"/>
                <a:cs typeface="Times New Roman"/>
              </a:rPr>
              <a:t>может</a:t>
            </a:r>
            <a:r>
              <a:rPr b="1" spc="80" dirty="0">
                <a:solidFill>
                  <a:srgbClr val="2878FB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2878FB"/>
                </a:solidFill>
                <a:latin typeface="Times New Roman"/>
                <a:cs typeface="Times New Roman"/>
              </a:rPr>
              <a:t>быть</a:t>
            </a:r>
            <a:r>
              <a:rPr b="1" spc="55" dirty="0">
                <a:solidFill>
                  <a:srgbClr val="2878FB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2878FB"/>
                </a:solidFill>
                <a:latin typeface="Times New Roman"/>
                <a:cs typeface="Times New Roman"/>
              </a:rPr>
              <a:t>использована</a:t>
            </a:r>
            <a:r>
              <a:rPr b="1" spc="80" dirty="0">
                <a:solidFill>
                  <a:srgbClr val="2878FB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2878FB"/>
                </a:solidFill>
                <a:latin typeface="Times New Roman"/>
                <a:cs typeface="Times New Roman"/>
              </a:rPr>
              <a:t>для</a:t>
            </a:r>
            <a:r>
              <a:rPr b="1" spc="85" dirty="0">
                <a:solidFill>
                  <a:srgbClr val="2878FB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2878FB"/>
                </a:solidFill>
                <a:latin typeface="Times New Roman"/>
                <a:cs typeface="Times New Roman"/>
              </a:rPr>
              <a:t>формулировки</a:t>
            </a:r>
            <a:r>
              <a:rPr b="1" spc="80" dirty="0">
                <a:solidFill>
                  <a:srgbClr val="2878FB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2878FB"/>
                </a:solidFill>
                <a:latin typeface="Times New Roman"/>
                <a:cs typeface="Times New Roman"/>
              </a:rPr>
              <a:t>заключения</a:t>
            </a:r>
            <a:r>
              <a:rPr b="1" spc="80" dirty="0">
                <a:solidFill>
                  <a:srgbClr val="2878FB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2878FB"/>
                </a:solidFill>
                <a:latin typeface="Times New Roman"/>
                <a:cs typeface="Times New Roman"/>
              </a:rPr>
              <a:t>о</a:t>
            </a:r>
            <a:r>
              <a:rPr b="1" spc="90" dirty="0">
                <a:solidFill>
                  <a:srgbClr val="2878FB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2878FB"/>
                </a:solidFill>
                <a:latin typeface="Times New Roman"/>
                <a:cs typeface="Times New Roman"/>
              </a:rPr>
              <a:t>наркотической</a:t>
            </a:r>
          </a:p>
          <a:p>
            <a:pPr marL="1558925">
              <a:lnSpc>
                <a:spcPct val="100000"/>
              </a:lnSpc>
            </a:pPr>
            <a:r>
              <a:rPr b="1" spc="-5" dirty="0">
                <a:solidFill>
                  <a:srgbClr val="2878FB"/>
                </a:solidFill>
                <a:latin typeface="Times New Roman"/>
                <a:cs typeface="Times New Roman"/>
              </a:rPr>
              <a:t>или</a:t>
            </a:r>
            <a:r>
              <a:rPr b="1" dirty="0">
                <a:solidFill>
                  <a:srgbClr val="2878FB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2878FB"/>
                </a:solidFill>
                <a:latin typeface="Times New Roman"/>
                <a:cs typeface="Times New Roman"/>
              </a:rPr>
              <a:t>иной</a:t>
            </a:r>
            <a:r>
              <a:rPr b="1" dirty="0">
                <a:solidFill>
                  <a:srgbClr val="2878FB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2878FB"/>
                </a:solidFill>
                <a:latin typeface="Times New Roman"/>
                <a:cs typeface="Times New Roman"/>
              </a:rPr>
              <a:t>зависимости</a:t>
            </a:r>
            <a:r>
              <a:rPr b="1" spc="5" dirty="0">
                <a:solidFill>
                  <a:srgbClr val="2878FB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2878FB"/>
                </a:solidFill>
                <a:latin typeface="Times New Roman"/>
                <a:cs typeface="Times New Roman"/>
              </a:rPr>
              <a:t>респондента</a:t>
            </a:r>
            <a:r>
              <a:rPr dirty="0"/>
              <a:t>;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/>
          </a:p>
          <a:p>
            <a:pPr marL="1558925" marR="724535" indent="-287020">
              <a:lnSpc>
                <a:spcPct val="100000"/>
              </a:lnSpc>
              <a:spcBef>
                <a:spcPts val="5"/>
              </a:spcBef>
              <a:buClr>
                <a:srgbClr val="006FC0"/>
              </a:buClr>
              <a:buFont typeface="Wingdings"/>
              <a:buChar char=""/>
              <a:tabLst>
                <a:tab pos="1559560" algn="l"/>
                <a:tab pos="2571115" algn="l"/>
                <a:tab pos="3985260" algn="l"/>
                <a:tab pos="4323715" algn="l"/>
                <a:tab pos="5502275" algn="l"/>
                <a:tab pos="6718300" algn="l"/>
                <a:tab pos="7986395" algn="l"/>
                <a:tab pos="9315450" algn="l"/>
              </a:tabLst>
            </a:pPr>
            <a:r>
              <a:rPr dirty="0"/>
              <a:t>дан</a:t>
            </a:r>
            <a:r>
              <a:rPr spc="-5" dirty="0"/>
              <a:t>н</a:t>
            </a:r>
            <a:r>
              <a:rPr dirty="0"/>
              <a:t>ы</a:t>
            </a:r>
            <a:r>
              <a:rPr spc="5" dirty="0"/>
              <a:t>е</a:t>
            </a:r>
            <a:r>
              <a:rPr dirty="0"/>
              <a:t>,	</a:t>
            </a:r>
            <a:r>
              <a:rPr spc="-5" dirty="0"/>
              <a:t>п</a:t>
            </a:r>
            <a:r>
              <a:rPr spc="-30" dirty="0"/>
              <a:t>о</a:t>
            </a:r>
            <a:r>
              <a:rPr dirty="0"/>
              <a:t>лученные	с	</a:t>
            </a:r>
            <a:r>
              <a:rPr spc="-5" dirty="0"/>
              <a:t>п</a:t>
            </a:r>
            <a:r>
              <a:rPr spc="-40" dirty="0"/>
              <a:t>о</a:t>
            </a:r>
            <a:r>
              <a:rPr dirty="0"/>
              <a:t>мо</a:t>
            </a:r>
            <a:r>
              <a:rPr spc="5" dirty="0"/>
              <a:t>щ</a:t>
            </a:r>
            <a:r>
              <a:rPr spc="-5" dirty="0"/>
              <a:t>ь</a:t>
            </a:r>
            <a:r>
              <a:rPr dirty="0"/>
              <a:t>ю	ме</a:t>
            </a:r>
            <a:r>
              <a:rPr spc="-15" dirty="0"/>
              <a:t>т</a:t>
            </a:r>
            <a:r>
              <a:rPr spc="-50" dirty="0"/>
              <a:t>о</a:t>
            </a:r>
            <a:r>
              <a:rPr spc="-20" dirty="0"/>
              <a:t>д</a:t>
            </a:r>
            <a:r>
              <a:rPr spc="-5" dirty="0"/>
              <a:t>ики</a:t>
            </a:r>
            <a:r>
              <a:rPr dirty="0"/>
              <a:t>,	</a:t>
            </a:r>
            <a:r>
              <a:rPr spc="-5" dirty="0"/>
              <a:t>по</a:t>
            </a:r>
            <a:r>
              <a:rPr spc="-10" dirty="0"/>
              <a:t>зв</a:t>
            </a:r>
            <a:r>
              <a:rPr spc="-25" dirty="0"/>
              <a:t>о</a:t>
            </a:r>
            <a:r>
              <a:rPr dirty="0"/>
              <a:t>ля</a:t>
            </a:r>
            <a:r>
              <a:rPr spc="-25" dirty="0"/>
              <a:t>ю</a:t>
            </a:r>
            <a:r>
              <a:rPr dirty="0"/>
              <a:t>т	</a:t>
            </a:r>
            <a:r>
              <a:rPr b="1" dirty="0">
                <a:solidFill>
                  <a:srgbClr val="2878FB"/>
                </a:solidFill>
                <a:latin typeface="Times New Roman"/>
                <a:cs typeface="Times New Roman"/>
              </a:rPr>
              <a:t>о</a:t>
            </a:r>
            <a:r>
              <a:rPr b="1" spc="-30" dirty="0">
                <a:solidFill>
                  <a:srgbClr val="2878FB"/>
                </a:solidFill>
                <a:latin typeface="Times New Roman"/>
                <a:cs typeface="Times New Roman"/>
              </a:rPr>
              <a:t>к</a:t>
            </a:r>
            <a:r>
              <a:rPr b="1" dirty="0">
                <a:solidFill>
                  <a:srgbClr val="2878FB"/>
                </a:solidFill>
                <a:latin typeface="Times New Roman"/>
                <a:cs typeface="Times New Roman"/>
              </a:rPr>
              <a:t>аз</a:t>
            </a:r>
            <a:r>
              <a:rPr b="1" spc="-10" dirty="0">
                <a:solidFill>
                  <a:srgbClr val="2878FB"/>
                </a:solidFill>
                <a:latin typeface="Times New Roman"/>
                <a:cs typeface="Times New Roman"/>
              </a:rPr>
              <a:t>ы</a:t>
            </a:r>
            <a:r>
              <a:rPr b="1" spc="-5" dirty="0">
                <a:solidFill>
                  <a:srgbClr val="2878FB"/>
                </a:solidFill>
                <a:latin typeface="Times New Roman"/>
                <a:cs typeface="Times New Roman"/>
              </a:rPr>
              <a:t>в</a:t>
            </a:r>
            <a:r>
              <a:rPr b="1" spc="-50" dirty="0">
                <a:solidFill>
                  <a:srgbClr val="2878FB"/>
                </a:solidFill>
                <a:latin typeface="Times New Roman"/>
                <a:cs typeface="Times New Roman"/>
              </a:rPr>
              <a:t>а</a:t>
            </a:r>
            <a:r>
              <a:rPr b="1" spc="10" dirty="0">
                <a:solidFill>
                  <a:srgbClr val="2878FB"/>
                </a:solidFill>
                <a:latin typeface="Times New Roman"/>
                <a:cs typeface="Times New Roman"/>
              </a:rPr>
              <a:t>т</a:t>
            </a:r>
            <a:r>
              <a:rPr b="1" dirty="0">
                <a:solidFill>
                  <a:srgbClr val="2878FB"/>
                </a:solidFill>
                <a:latin typeface="Times New Roman"/>
                <a:cs typeface="Times New Roman"/>
              </a:rPr>
              <a:t>ь	о</a:t>
            </a:r>
            <a:r>
              <a:rPr b="1" spc="-75" dirty="0">
                <a:solidFill>
                  <a:srgbClr val="2878FB"/>
                </a:solidFill>
                <a:latin typeface="Times New Roman"/>
                <a:cs typeface="Times New Roman"/>
              </a:rPr>
              <a:t>б</a:t>
            </a:r>
            <a:r>
              <a:rPr b="1" dirty="0">
                <a:solidFill>
                  <a:srgbClr val="2878FB"/>
                </a:solidFill>
                <a:latin typeface="Times New Roman"/>
                <a:cs typeface="Times New Roman"/>
              </a:rPr>
              <a:t>уча</a:t>
            </a:r>
            <a:r>
              <a:rPr b="1" spc="5" dirty="0">
                <a:solidFill>
                  <a:srgbClr val="2878FB"/>
                </a:solidFill>
                <a:latin typeface="Times New Roman"/>
                <a:cs typeface="Times New Roman"/>
              </a:rPr>
              <a:t>ю</a:t>
            </a:r>
            <a:r>
              <a:rPr b="1" spc="-5" dirty="0">
                <a:solidFill>
                  <a:srgbClr val="2878FB"/>
                </a:solidFill>
                <a:latin typeface="Times New Roman"/>
                <a:cs typeface="Times New Roman"/>
              </a:rPr>
              <a:t>щимся  своевременную</a:t>
            </a:r>
            <a:r>
              <a:rPr b="1" spc="10" dirty="0">
                <a:solidFill>
                  <a:srgbClr val="2878FB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2878FB"/>
                </a:solidFill>
                <a:latin typeface="Times New Roman"/>
                <a:cs typeface="Times New Roman"/>
              </a:rPr>
              <a:t>адресную</a:t>
            </a:r>
            <a:r>
              <a:rPr b="1" spc="-5" dirty="0">
                <a:solidFill>
                  <a:srgbClr val="2878FB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2878FB"/>
                </a:solidFill>
                <a:latin typeface="Times New Roman"/>
                <a:cs typeface="Times New Roman"/>
              </a:rPr>
              <a:t>психолого-педагогическую помощь</a:t>
            </a:r>
            <a:r>
              <a:rPr spc="-15" dirty="0"/>
              <a:t>.</a:t>
            </a:r>
          </a:p>
          <a:p>
            <a:pPr>
              <a:lnSpc>
                <a:spcPct val="100000"/>
              </a:lnSpc>
            </a:pPr>
            <a:endParaRPr sz="2000"/>
          </a:p>
          <a:p>
            <a:pPr marL="2962910" marR="696595" indent="-2262505">
              <a:lnSpc>
                <a:spcPct val="100000"/>
              </a:lnSpc>
              <a:spcBef>
                <a:spcPts val="1780"/>
              </a:spcBef>
            </a:pPr>
            <a:r>
              <a:rPr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Доработанная</a:t>
            </a:r>
            <a:r>
              <a:rPr b="1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ЕМ</a:t>
            </a:r>
            <a:r>
              <a:rPr b="1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6FC0"/>
                </a:solidFill>
                <a:latin typeface="Times New Roman"/>
                <a:cs typeface="Times New Roman"/>
              </a:rPr>
              <a:t>СПТ</a:t>
            </a:r>
            <a:r>
              <a:rPr b="1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способна </a:t>
            </a:r>
            <a:r>
              <a:rPr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диагностировать</a:t>
            </a:r>
            <a:r>
              <a:rPr b="1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не </a:t>
            </a:r>
            <a:r>
              <a:rPr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только</a:t>
            </a:r>
            <a:r>
              <a:rPr b="1" spc="2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6FC0"/>
                </a:solidFill>
                <a:latin typeface="Times New Roman"/>
                <a:cs typeface="Times New Roman"/>
              </a:rPr>
              <a:t>риск</a:t>
            </a:r>
            <a:r>
              <a:rPr b="1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аддиктивных</a:t>
            </a:r>
            <a:r>
              <a:rPr b="1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форм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поведения, </a:t>
            </a:r>
            <a:r>
              <a:rPr b="1" spc="-43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но </a:t>
            </a:r>
            <a:r>
              <a:rPr b="1" dirty="0">
                <a:solidFill>
                  <a:srgbClr val="006FC0"/>
                </a:solidFill>
                <a:latin typeface="Times New Roman"/>
                <a:cs typeface="Times New Roman"/>
              </a:rPr>
              <a:t>и</a:t>
            </a:r>
            <a:r>
              <a:rPr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иные</a:t>
            </a:r>
            <a:r>
              <a:rPr b="1" spc="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формы </a:t>
            </a:r>
            <a:r>
              <a:rPr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рискового</a:t>
            </a:r>
            <a:r>
              <a:rPr b="1" spc="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006FC0"/>
                </a:solidFill>
                <a:latin typeface="Times New Roman"/>
                <a:cs typeface="Times New Roman"/>
              </a:rPr>
              <a:t>поведения</a:t>
            </a:r>
            <a:r>
              <a:rPr b="1" spc="1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6FC0"/>
                </a:solidFill>
                <a:latin typeface="Times New Roman"/>
                <a:cs typeface="Times New Roman"/>
              </a:rPr>
              <a:t>обучающихся.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b="1" spc="-15" dirty="0">
                <a:latin typeface="Times New Roman"/>
                <a:cs typeface="Times New Roman"/>
              </a:rPr>
              <a:t>Рисковое</a:t>
            </a:r>
            <a:r>
              <a:rPr b="1" spc="31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поведение</a:t>
            </a:r>
            <a:r>
              <a:rPr b="1" spc="325" dirty="0">
                <a:latin typeface="Times New Roman"/>
                <a:cs typeface="Times New Roman"/>
              </a:rPr>
              <a:t> </a:t>
            </a:r>
            <a:r>
              <a:rPr spc="-5" dirty="0"/>
              <a:t>представляет</a:t>
            </a:r>
            <a:r>
              <a:rPr spc="315" dirty="0"/>
              <a:t> </a:t>
            </a:r>
            <a:r>
              <a:rPr dirty="0"/>
              <a:t>собой</a:t>
            </a:r>
            <a:r>
              <a:rPr spc="305" dirty="0"/>
              <a:t> </a:t>
            </a:r>
            <a:r>
              <a:rPr dirty="0"/>
              <a:t>целостную</a:t>
            </a:r>
            <a:r>
              <a:rPr spc="320" dirty="0"/>
              <a:t> </a:t>
            </a:r>
            <a:r>
              <a:rPr dirty="0"/>
              <a:t>активность</a:t>
            </a:r>
            <a:r>
              <a:rPr spc="315" dirty="0"/>
              <a:t> </a:t>
            </a:r>
            <a:r>
              <a:rPr spc="-5" dirty="0"/>
              <a:t>человека,</a:t>
            </a:r>
            <a:r>
              <a:rPr spc="305" dirty="0"/>
              <a:t> </a:t>
            </a:r>
            <a:r>
              <a:rPr spc="-25" dirty="0"/>
              <a:t>которая</a:t>
            </a:r>
            <a:r>
              <a:rPr spc="315" dirty="0"/>
              <a:t> </a:t>
            </a:r>
            <a:r>
              <a:rPr spc="-10" dirty="0"/>
              <a:t>направлена</a:t>
            </a:r>
            <a:r>
              <a:rPr spc="325" dirty="0"/>
              <a:t> </a:t>
            </a:r>
            <a:r>
              <a:rPr spc="-5" dirty="0"/>
              <a:t>на</a:t>
            </a:r>
            <a:r>
              <a:rPr spc="310" dirty="0"/>
              <a:t> </a:t>
            </a:r>
            <a:r>
              <a:rPr spc="-15" dirty="0"/>
              <a:t>удовлетворение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психологических,</a:t>
            </a:r>
            <a:r>
              <a:rPr spc="10" dirty="0"/>
              <a:t> </a:t>
            </a:r>
            <a:r>
              <a:rPr spc="-5" dirty="0"/>
              <a:t>биологических,</a:t>
            </a:r>
            <a:r>
              <a:rPr spc="10" dirty="0"/>
              <a:t> </a:t>
            </a:r>
            <a:r>
              <a:rPr spc="-5" dirty="0"/>
              <a:t>физиологических</a:t>
            </a:r>
            <a:r>
              <a:rPr spc="30" dirty="0"/>
              <a:t> </a:t>
            </a:r>
            <a:r>
              <a:rPr dirty="0"/>
              <a:t>и</a:t>
            </a:r>
            <a:r>
              <a:rPr spc="10" dirty="0"/>
              <a:t> </a:t>
            </a:r>
            <a:r>
              <a:rPr dirty="0"/>
              <a:t>социальных</a:t>
            </a:r>
            <a:r>
              <a:rPr spc="40" dirty="0"/>
              <a:t> </a:t>
            </a:r>
            <a:r>
              <a:rPr dirty="0"/>
              <a:t>потребностей, </a:t>
            </a:r>
            <a:r>
              <a:rPr spc="-5" dirty="0"/>
              <a:t>связанных</a:t>
            </a:r>
            <a:r>
              <a:rPr spc="25" dirty="0"/>
              <a:t> </a:t>
            </a:r>
            <a:r>
              <a:rPr dirty="0"/>
              <a:t>с</a:t>
            </a:r>
            <a:r>
              <a:rPr spc="15" dirty="0"/>
              <a:t> </a:t>
            </a:r>
            <a:r>
              <a:rPr spc="-5" dirty="0"/>
              <a:t>повышенным</a:t>
            </a:r>
            <a:r>
              <a:rPr spc="15" dirty="0"/>
              <a:t> </a:t>
            </a:r>
            <a:r>
              <a:rPr spc="-20" dirty="0"/>
              <a:t>риском.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75759" y="56388"/>
            <a:ext cx="3929379" cy="364490"/>
            <a:chOff x="4175759" y="56388"/>
            <a:chExt cx="3929379" cy="3644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5759" y="56388"/>
              <a:ext cx="3928872" cy="3642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4141" y="64770"/>
              <a:ext cx="3882643" cy="31864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62329" y="1078484"/>
            <a:ext cx="9060815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доработанной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методике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используется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автоматический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подсчет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баллов,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набранных 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обучающимся</a:t>
            </a:r>
            <a:r>
              <a:rPr sz="1800" spc="-5" dirty="0">
                <a:latin typeface="Times New Roman"/>
                <a:cs typeface="Times New Roman"/>
              </a:rPr>
              <a:t> по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каждой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из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шкал</a:t>
            </a:r>
            <a:r>
              <a:rPr sz="1800" dirty="0">
                <a:latin typeface="Times New Roman"/>
                <a:cs typeface="Times New Roman"/>
              </a:rPr>
              <a:t> ФР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ФЗ.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В</a:t>
            </a:r>
            <a:r>
              <a:rPr sz="1800" spc="-5" dirty="0">
                <a:latin typeface="Times New Roman"/>
                <a:cs typeface="Times New Roman"/>
              </a:rPr>
              <a:t> случае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достижения</a:t>
            </a:r>
            <a:r>
              <a:rPr sz="1800" spc="-10" dirty="0">
                <a:latin typeface="Times New Roman"/>
                <a:cs typeface="Times New Roman"/>
              </a:rPr>
              <a:t> пороговых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значений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баллов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 шкалам </a:t>
            </a:r>
            <a:r>
              <a:rPr sz="1800" dirty="0">
                <a:latin typeface="Times New Roman"/>
                <a:cs typeface="Times New Roman"/>
              </a:rPr>
              <a:t>ФР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активируется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шкала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Лжи.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Шкала</a:t>
            </a:r>
            <a:r>
              <a:rPr sz="1800" b="1" spc="-5" dirty="0">
                <a:latin typeface="Times New Roman"/>
                <a:cs typeface="Times New Roman"/>
              </a:rPr>
              <a:t> лжи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создана</a:t>
            </a:r>
            <a:r>
              <a:rPr sz="1800" b="1" dirty="0">
                <a:latin typeface="Times New Roman"/>
                <a:cs typeface="Times New Roman"/>
              </a:rPr>
              <a:t> для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выявления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недостоверных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результатов</a:t>
            </a:r>
            <a:r>
              <a:rPr sz="1800" spc="-25" dirty="0">
                <a:latin typeface="Times New Roman"/>
                <a:cs typeface="Times New Roman"/>
              </a:rPr>
              <a:t>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связанных</a:t>
            </a:r>
            <a:r>
              <a:rPr sz="1800" dirty="0">
                <a:latin typeface="Times New Roman"/>
                <a:cs typeface="Times New Roman"/>
              </a:rPr>
              <a:t> с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небрежностью </a:t>
            </a:r>
            <a:r>
              <a:rPr sz="1800" spc="-10" dirty="0">
                <a:latin typeface="Times New Roman"/>
                <a:cs typeface="Times New Roman"/>
              </a:rPr>
              <a:t>обучающегося, </a:t>
            </a:r>
            <a:r>
              <a:rPr sz="1800" spc="-5" dirty="0">
                <a:latin typeface="Times New Roman"/>
                <a:cs typeface="Times New Roman"/>
              </a:rPr>
              <a:t>аггравацией </a:t>
            </a:r>
            <a:r>
              <a:rPr sz="1800" dirty="0">
                <a:latin typeface="Times New Roman"/>
                <a:cs typeface="Times New Roman"/>
              </a:rPr>
              <a:t>(существенное </a:t>
            </a:r>
            <a:r>
              <a:rPr sz="1800" spc="-10" dirty="0">
                <a:latin typeface="Times New Roman"/>
                <a:cs typeface="Times New Roman"/>
              </a:rPr>
              <a:t>преувеличение), диссимуляцией </a:t>
            </a:r>
            <a:r>
              <a:rPr sz="1800" spc="-5" dirty="0">
                <a:latin typeface="Times New Roman"/>
                <a:cs typeface="Times New Roman"/>
              </a:rPr>
              <a:t> (сознательное</a:t>
            </a:r>
            <a:r>
              <a:rPr sz="1800" dirty="0">
                <a:latin typeface="Times New Roman"/>
                <a:cs typeface="Times New Roman"/>
              </a:rPr>
              <a:t> сокрытие),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симуляцией,</a:t>
            </a:r>
            <a:r>
              <a:rPr sz="1800" spc="5" dirty="0">
                <a:latin typeface="Times New Roman"/>
                <a:cs typeface="Times New Roman"/>
              </a:rPr>
              <a:t> склонностью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давать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преднамеренно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лживые</a:t>
            </a:r>
            <a:r>
              <a:rPr sz="1800" spc="-5" dirty="0">
                <a:latin typeface="Times New Roman"/>
                <a:cs typeface="Times New Roman"/>
              </a:rPr>
              <a:t> ответы.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5" dirty="0">
                <a:latin typeface="Times New Roman"/>
                <a:cs typeface="Times New Roman"/>
              </a:rPr>
              <a:t>доработанной </a:t>
            </a:r>
            <a:r>
              <a:rPr sz="1800" b="1" spc="-20" dirty="0">
                <a:latin typeface="Times New Roman"/>
                <a:cs typeface="Times New Roman"/>
              </a:rPr>
              <a:t>методике </a:t>
            </a:r>
            <a:r>
              <a:rPr sz="1800" b="1" dirty="0">
                <a:latin typeface="Times New Roman"/>
                <a:cs typeface="Times New Roman"/>
              </a:rPr>
              <a:t>такие </a:t>
            </a:r>
            <a:r>
              <a:rPr sz="1800" b="1" spc="-10" dirty="0">
                <a:latin typeface="Times New Roman"/>
                <a:cs typeface="Times New Roman"/>
              </a:rPr>
              <a:t>ответы </a:t>
            </a:r>
            <a:r>
              <a:rPr sz="1800" b="1" spc="-5" dirty="0">
                <a:latin typeface="Times New Roman"/>
                <a:cs typeface="Times New Roman"/>
              </a:rPr>
              <a:t>НЕ </a:t>
            </a:r>
            <a:r>
              <a:rPr sz="1800" b="1" spc="-45" dirty="0">
                <a:latin typeface="Times New Roman"/>
                <a:cs typeface="Times New Roman"/>
              </a:rPr>
              <a:t>ОТБРАСЫВАЮТСЯ </a:t>
            </a:r>
            <a:r>
              <a:rPr sz="1800" b="1" spc="-10" dirty="0">
                <a:latin typeface="Times New Roman"/>
                <a:cs typeface="Times New Roman"/>
              </a:rPr>
              <a:t>как недостоверные, </a:t>
            </a:r>
            <a:r>
              <a:rPr sz="1800" b="1" dirty="0">
                <a:latin typeface="Times New Roman"/>
                <a:cs typeface="Times New Roman"/>
              </a:rPr>
              <a:t>а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корректируются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значениями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этой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шкалы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посредством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понижающих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коэффициентов, 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полученных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методами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регрессионного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дисперсионного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анализа.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dirty="0">
                <a:latin typeface="Times New Roman"/>
                <a:cs typeface="Times New Roman"/>
              </a:rPr>
              <a:t>основании </a:t>
            </a:r>
            <a:r>
              <a:rPr sz="1800" spc="-5" dirty="0">
                <a:latin typeface="Times New Roman"/>
                <a:cs typeface="Times New Roman"/>
              </a:rPr>
              <a:t>полученных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баллов </a:t>
            </a:r>
            <a:r>
              <a:rPr sz="1800" spc="-5" dirty="0">
                <a:latin typeface="Times New Roman"/>
                <a:cs typeface="Times New Roman"/>
              </a:rPr>
              <a:t>рассчитывается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КВЕРИПО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 </a:t>
            </a:r>
            <a:r>
              <a:rPr sz="1800" b="1" dirty="0">
                <a:latin typeface="Times New Roman"/>
                <a:cs typeface="Times New Roman"/>
              </a:rPr>
              <a:t>ИРП.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75759" y="56388"/>
            <a:ext cx="3929379" cy="364490"/>
            <a:chOff x="4175759" y="56388"/>
            <a:chExt cx="3929379" cy="3644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75759" y="56388"/>
              <a:ext cx="3928872" cy="36423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4141" y="64770"/>
              <a:ext cx="3882643" cy="31864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422272" y="680669"/>
            <a:ext cx="920242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/>
                <a:cs typeface="Times New Roman"/>
              </a:rPr>
              <a:t>Квотиент</a:t>
            </a:r>
            <a:r>
              <a:rPr sz="1800" b="1" spc="5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Вероятности</a:t>
            </a:r>
            <a:r>
              <a:rPr sz="1800" b="1" spc="53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Рискового</a:t>
            </a:r>
            <a:r>
              <a:rPr sz="1800" b="1" spc="5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Поведения</a:t>
            </a:r>
            <a:r>
              <a:rPr sz="1800" b="1" spc="5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(КВЕРИПО)</a:t>
            </a:r>
            <a:r>
              <a:rPr sz="1800" b="1" spc="5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понимается</a:t>
            </a:r>
            <a:r>
              <a:rPr sz="1800" spc="5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как</a:t>
            </a:r>
            <a:r>
              <a:rPr sz="1800" spc="5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отношение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imes New Roman"/>
                <a:cs typeface="Times New Roman"/>
              </a:rPr>
              <a:t>скорректированной суммы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баллов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шкалам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ФР к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сумме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баллов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шкалам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ФЗ.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Индекс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Рискового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Поведения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(ИРП)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понимается</a:t>
            </a:r>
            <a:r>
              <a:rPr sz="1800" spc="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как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отношение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скорректированных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баллов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по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шкалам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ФР к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сумме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всех </a:t>
            </a:r>
            <a:r>
              <a:rPr sz="1800" dirty="0">
                <a:latin typeface="Times New Roman"/>
                <a:cs typeface="Times New Roman"/>
              </a:rPr>
              <a:t>баллов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шкал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ФЗ +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ФР </a:t>
            </a:r>
            <a:r>
              <a:rPr sz="1800" spc="-25" dirty="0">
                <a:latin typeface="Times New Roman"/>
                <a:cs typeface="Times New Roman"/>
              </a:rPr>
              <a:t>кор,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умноженное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dirty="0">
                <a:latin typeface="Times New Roman"/>
                <a:cs typeface="Times New Roman"/>
              </a:rPr>
              <a:t>100%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87267" y="2103118"/>
            <a:ext cx="8685276" cy="46375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Указ Президента Российской Федерации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от </a:t>
            </a:r>
            <a:r>
              <a:rPr lang="ru-RU" sz="2400" dirty="0"/>
              <a:t>23 ноября 2020 года N 733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FF0000"/>
                </a:solidFill>
              </a:rPr>
              <a:t>«Об </a:t>
            </a:r>
            <a:r>
              <a:rPr lang="ru-RU" sz="2400" dirty="0">
                <a:solidFill>
                  <a:srgbClr val="FF0000"/>
                </a:solidFill>
              </a:rPr>
              <a:t>утверждении Стратегии государственной антинаркотической политики Российской Федерации на период до 2030 </a:t>
            </a:r>
            <a:r>
              <a:rPr lang="ru-RU" sz="2400" dirty="0" smtClean="0">
                <a:solidFill>
                  <a:srgbClr val="FF0000"/>
                </a:solidFill>
              </a:rPr>
              <a:t>года»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299" y="2393343"/>
            <a:ext cx="10749501" cy="3783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Профилактика и раннее выявление незаконного потребления наркотических средств и психотропных веществ является одним из направлений реализации государственной антинаркотической политики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/>
              <a:t>В образовательной среде профилактика употребления </a:t>
            </a:r>
            <a:r>
              <a:rPr lang="ru-RU" sz="2400" dirty="0" err="1"/>
              <a:t>психоактивных</a:t>
            </a:r>
            <a:r>
              <a:rPr lang="ru-RU" sz="2400" dirty="0"/>
              <a:t> веществ </a:t>
            </a:r>
            <a:r>
              <a:rPr lang="ru-RU" sz="2400" dirty="0" smtClean="0"/>
              <a:t> </a:t>
            </a:r>
            <a:r>
              <a:rPr lang="ru-RU" sz="2400" dirty="0"/>
              <a:t>тесно связана с организацией процесса воспитания </a:t>
            </a:r>
            <a:r>
              <a:rPr lang="ru-RU" sz="2400" dirty="0" smtClean="0"/>
              <a:t>обучающихся.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9966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42815" y="60960"/>
            <a:ext cx="4521835" cy="376555"/>
            <a:chOff x="4242815" y="60960"/>
            <a:chExt cx="4521835" cy="376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2815" y="60960"/>
              <a:ext cx="4521708" cy="3764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0816" y="68961"/>
              <a:ext cx="4476495" cy="33121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80588" y="518159"/>
            <a:ext cx="9011412" cy="63398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5636" y="2348483"/>
            <a:ext cx="2945892" cy="18729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42815" y="60960"/>
            <a:ext cx="4521835" cy="376555"/>
            <a:chOff x="4242815" y="60960"/>
            <a:chExt cx="4521835" cy="376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2815" y="60960"/>
              <a:ext cx="4521708" cy="3764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0816" y="68961"/>
              <a:ext cx="4476495" cy="331215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5639" y="534923"/>
            <a:ext cx="8976360" cy="63230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871" y="620268"/>
            <a:ext cx="2907791" cy="25206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7160" y="3357371"/>
            <a:ext cx="2938272" cy="25923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5"/>
          <p:cNvGrpSpPr/>
          <p:nvPr/>
        </p:nvGrpSpPr>
        <p:grpSpPr>
          <a:xfrm>
            <a:off x="1067297" y="536258"/>
            <a:ext cx="5491480" cy="5712460"/>
            <a:chOff x="3134867" y="611123"/>
            <a:chExt cx="5491480" cy="5712460"/>
          </a:xfrm>
        </p:grpSpPr>
        <p:pic>
          <p:nvPicPr>
            <p:cNvPr id="3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4011" y="620267"/>
              <a:ext cx="5472684" cy="5693663"/>
            </a:xfrm>
            <a:prstGeom prst="rect">
              <a:avLst/>
            </a:prstGeom>
          </p:spPr>
        </p:pic>
        <p:sp>
          <p:nvSpPr>
            <p:cNvPr id="4" name="object 7"/>
            <p:cNvSpPr/>
            <p:nvPr/>
          </p:nvSpPr>
          <p:spPr>
            <a:xfrm>
              <a:off x="3139439" y="615695"/>
              <a:ext cx="5481955" cy="5702935"/>
            </a:xfrm>
            <a:custGeom>
              <a:avLst/>
              <a:gdLst/>
              <a:ahLst/>
              <a:cxnLst/>
              <a:rect l="l" t="t" r="r" b="b"/>
              <a:pathLst>
                <a:path w="5481955" h="5702935">
                  <a:moveTo>
                    <a:pt x="0" y="5702808"/>
                  </a:moveTo>
                  <a:lnTo>
                    <a:pt x="5481827" y="5702808"/>
                  </a:lnTo>
                  <a:lnTo>
                    <a:pt x="5481827" y="0"/>
                  </a:lnTo>
                  <a:lnTo>
                    <a:pt x="0" y="0"/>
                  </a:lnTo>
                  <a:lnTo>
                    <a:pt x="0" y="5702808"/>
                  </a:lnTo>
                  <a:close/>
                </a:path>
              </a:pathLst>
            </a:custGeom>
            <a:ln w="9144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60350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48" y="3968111"/>
            <a:ext cx="6145301" cy="768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71" y="4766756"/>
            <a:ext cx="1408298" cy="1414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871" y="4797240"/>
            <a:ext cx="1347333" cy="13534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3829" y="6123234"/>
            <a:ext cx="1554615" cy="506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470" y="6089703"/>
            <a:ext cx="1932599" cy="5121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6561" y="1194191"/>
            <a:ext cx="7955970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2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098" y="935421"/>
            <a:ext cx="10515600" cy="999486"/>
          </a:xfrm>
        </p:spPr>
        <p:txBody>
          <a:bodyPr>
            <a:noAutofit/>
          </a:bodyPr>
          <a:lstStyle/>
          <a:p>
            <a:r>
              <a:rPr lang="ru-RU" sz="2000" dirty="0"/>
              <a:t>В соответствии со статьей 53.4 </a:t>
            </a:r>
            <a:r>
              <a:rPr lang="ru-RU" sz="2000" dirty="0" smtClean="0"/>
              <a:t>от </a:t>
            </a:r>
            <a:r>
              <a:rPr lang="ru-RU" sz="2000" dirty="0"/>
              <a:t>8 января 1998 г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dirty="0">
                <a:solidFill>
                  <a:srgbClr val="FF0000"/>
                </a:solidFill>
              </a:rPr>
              <a:t>N 3-ФЗ </a:t>
            </a:r>
            <a:r>
              <a:rPr lang="ru-RU" sz="2000" dirty="0" smtClean="0">
                <a:solidFill>
                  <a:srgbClr val="FF0000"/>
                </a:solidFill>
              </a:rPr>
              <a:t>«О </a:t>
            </a:r>
            <a:r>
              <a:rPr lang="ru-RU" sz="2000" dirty="0">
                <a:solidFill>
                  <a:srgbClr val="FF0000"/>
                </a:solidFill>
              </a:rPr>
              <a:t>наркотических средствах и психотропных </a:t>
            </a:r>
            <a:r>
              <a:rPr lang="ru-RU" sz="2000" dirty="0" smtClean="0">
                <a:solidFill>
                  <a:srgbClr val="FF0000"/>
                </a:solidFill>
              </a:rPr>
              <a:t>веществах»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098" y="1555531"/>
            <a:ext cx="10539702" cy="12507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СПТ </a:t>
            </a:r>
            <a:r>
              <a:rPr lang="ru-RU" sz="2400" dirty="0"/>
              <a:t>относится к мероприятиям раннего выявления незаконного потребления наркотических средств и психотропных веществ 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14098" y="3426370"/>
            <a:ext cx="10692102" cy="966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В соответствии с пунктом 15.1 части 3 статьи 28 от 29 декабря 2012 г. </a:t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ФЗ N 273- «Об образовании в Российской Федерации»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14098" y="3783724"/>
            <a:ext cx="10692102" cy="1476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/>
              <a:t>п</a:t>
            </a:r>
            <a:r>
              <a:rPr lang="ru-RU" sz="2400" dirty="0" smtClean="0"/>
              <a:t>роведение тестирования относится к компетенции образовательной организации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9832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28437" cy="1325563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Использование результатов СПТ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3600" dirty="0" smtClean="0"/>
              <a:t> </a:t>
            </a:r>
            <a:r>
              <a:rPr lang="ru-RU" sz="3100" dirty="0" smtClean="0"/>
              <a:t>в профилактической работе </a:t>
            </a:r>
            <a:r>
              <a:rPr lang="ru-RU" sz="3100" dirty="0"/>
              <a:t>в образовательной организации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96710"/>
            <a:ext cx="3346994" cy="24995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H="1">
            <a:off x="4460682" y="2441050"/>
            <a:ext cx="685402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определяет </a:t>
            </a:r>
            <a:r>
              <a:rPr lang="ru-RU" dirty="0"/>
              <a:t>ее направленность и </a:t>
            </a:r>
            <a:r>
              <a:rPr lang="ru-RU" dirty="0" smtClean="0"/>
              <a:t>содержание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озволяет оказывать </a:t>
            </a:r>
            <a:r>
              <a:rPr lang="ru-RU" dirty="0"/>
              <a:t>обучающимся своевременную психолого-педагогическую помощь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озволяет организовать эффективное </a:t>
            </a:r>
            <a:r>
              <a:rPr lang="ru-RU" dirty="0"/>
              <a:t>психолого-педагогическое сопровождение отдельных групп </a:t>
            </a:r>
            <a:r>
              <a:rPr lang="ru-RU" dirty="0" smtClean="0"/>
              <a:t>обучающихся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позволяет определить особенности выраженности факторов </a:t>
            </a:r>
            <a:r>
              <a:rPr lang="ru-RU" dirty="0" smtClean="0"/>
              <a:t>риска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обозначает зоны </a:t>
            </a:r>
            <a:r>
              <a:rPr lang="ru-RU" dirty="0" smtClean="0"/>
              <a:t>«ресурса»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914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0" y="1282262"/>
            <a:ext cx="12192001" cy="563487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16625C"/>
                </a:solidFill>
                <a:latin typeface="Times New Roman"/>
                <a:cs typeface="Times New Roman"/>
              </a:rPr>
              <a:t>Тестирование</a:t>
            </a:r>
            <a:r>
              <a:rPr sz="1800" b="1" spc="35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16625C"/>
                </a:solidFill>
                <a:latin typeface="Times New Roman"/>
                <a:cs typeface="Times New Roman"/>
              </a:rPr>
              <a:t>проводится</a:t>
            </a:r>
            <a:r>
              <a:rPr sz="1800" b="1" spc="15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6625C"/>
                </a:solidFill>
                <a:latin typeface="Times New Roman"/>
                <a:cs typeface="Times New Roman"/>
              </a:rPr>
              <a:t>для</a:t>
            </a:r>
            <a:r>
              <a:rPr sz="1800" b="1" spc="25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16625C"/>
                </a:solidFill>
                <a:latin typeface="Times New Roman"/>
                <a:cs typeface="Times New Roman"/>
              </a:rPr>
              <a:t>обучающихся</a:t>
            </a:r>
            <a:r>
              <a:rPr sz="1800" b="1" spc="-5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16625C"/>
                </a:solidFill>
                <a:latin typeface="Times New Roman"/>
                <a:cs typeface="Times New Roman"/>
              </a:rPr>
              <a:t>7-11</a:t>
            </a:r>
            <a:r>
              <a:rPr sz="1800" b="1" spc="15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6625C"/>
                </a:solidFill>
                <a:latin typeface="Times New Roman"/>
                <a:cs typeface="Times New Roman"/>
              </a:rPr>
              <a:t>классов,</a:t>
            </a:r>
            <a:r>
              <a:rPr sz="1800" b="1" spc="15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6625C"/>
                </a:solidFill>
                <a:latin typeface="Times New Roman"/>
                <a:cs typeface="Times New Roman"/>
              </a:rPr>
              <a:t>достигших</a:t>
            </a:r>
            <a:r>
              <a:rPr sz="1800" b="1" spc="15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6625C"/>
                </a:solidFill>
                <a:latin typeface="Times New Roman"/>
                <a:cs typeface="Times New Roman"/>
              </a:rPr>
              <a:t>возраста</a:t>
            </a:r>
            <a:r>
              <a:rPr sz="1800" b="1" spc="15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6625C"/>
                </a:solidFill>
                <a:latin typeface="Times New Roman"/>
                <a:cs typeface="Times New Roman"/>
              </a:rPr>
              <a:t>13</a:t>
            </a:r>
            <a:r>
              <a:rPr sz="1800" b="1" spc="20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16625C"/>
                </a:solidFill>
                <a:latin typeface="Times New Roman"/>
                <a:cs typeface="Times New Roman"/>
              </a:rPr>
              <a:t>лет.</a:t>
            </a:r>
            <a:endParaRPr sz="1800" dirty="0">
              <a:solidFill>
                <a:srgbClr val="16625C"/>
              </a:solidFill>
              <a:latin typeface="Times New Roman"/>
              <a:cs typeface="Times New Roman"/>
            </a:endParaRPr>
          </a:p>
          <a:p>
            <a:pPr marL="698500" marR="11747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16625C"/>
                </a:solidFill>
                <a:latin typeface="Times New Roman"/>
                <a:cs typeface="Times New Roman"/>
              </a:rPr>
              <a:t>Проведение</a:t>
            </a:r>
            <a:r>
              <a:rPr sz="1800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6625C"/>
                </a:solidFill>
                <a:latin typeface="Times New Roman"/>
                <a:cs typeface="Times New Roman"/>
              </a:rPr>
              <a:t>Тестирования</a:t>
            </a:r>
            <a:r>
              <a:rPr sz="1800" spc="-10" dirty="0">
                <a:solidFill>
                  <a:srgbClr val="16625C"/>
                </a:solidFill>
                <a:latin typeface="Times New Roman"/>
                <a:cs typeface="Times New Roman"/>
              </a:rPr>
              <a:t> обучающихся,</a:t>
            </a:r>
            <a:r>
              <a:rPr sz="1800" spc="10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6625C"/>
                </a:solidFill>
                <a:latin typeface="Times New Roman"/>
                <a:cs typeface="Times New Roman"/>
              </a:rPr>
              <a:t>осваивающих</a:t>
            </a:r>
            <a:r>
              <a:rPr sz="1800" spc="-15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6625C"/>
                </a:solidFill>
                <a:latin typeface="Times New Roman"/>
                <a:cs typeface="Times New Roman"/>
              </a:rPr>
              <a:t>адаптированные</a:t>
            </a:r>
            <a:r>
              <a:rPr sz="1800" spc="10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6625C"/>
                </a:solidFill>
                <a:latin typeface="Times New Roman"/>
                <a:cs typeface="Times New Roman"/>
              </a:rPr>
              <a:t>основные</a:t>
            </a:r>
            <a:r>
              <a:rPr sz="1800" spc="10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6625C"/>
                </a:solidFill>
                <a:latin typeface="Times New Roman"/>
                <a:cs typeface="Times New Roman"/>
              </a:rPr>
              <a:t>общеобразовательные </a:t>
            </a:r>
            <a:r>
              <a:rPr sz="1800" spc="-434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6625C"/>
                </a:solidFill>
                <a:latin typeface="Times New Roman"/>
                <a:cs typeface="Times New Roman"/>
              </a:rPr>
              <a:t>программы,</a:t>
            </a:r>
            <a:r>
              <a:rPr sz="1800" spc="-10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spc="5" dirty="0">
                <a:solidFill>
                  <a:srgbClr val="16625C"/>
                </a:solidFill>
                <a:latin typeface="Times New Roman"/>
                <a:cs typeface="Times New Roman"/>
              </a:rPr>
              <a:t>носит</a:t>
            </a:r>
            <a:r>
              <a:rPr sz="1800" spc="-5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16625C"/>
                </a:solidFill>
                <a:latin typeface="Times New Roman"/>
                <a:cs typeface="Times New Roman"/>
              </a:rPr>
              <a:t>рекомендательный</a:t>
            </a:r>
            <a:r>
              <a:rPr sz="1800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6625C"/>
                </a:solidFill>
                <a:latin typeface="Times New Roman"/>
                <a:cs typeface="Times New Roman"/>
              </a:rPr>
              <a:t>характер</a:t>
            </a:r>
            <a:r>
              <a:rPr sz="1800" spc="-70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16625C"/>
                </a:solidFill>
                <a:latin typeface="Times New Roman"/>
                <a:cs typeface="Times New Roman"/>
              </a:rPr>
              <a:t>(</a:t>
            </a:r>
            <a:r>
              <a:rPr sz="1800" spc="-5" dirty="0">
                <a:latin typeface="Times New Roman"/>
                <a:cs typeface="Times New Roman"/>
              </a:rPr>
              <a:t>п.</a:t>
            </a:r>
            <a:r>
              <a:rPr sz="1800" dirty="0">
                <a:latin typeface="Times New Roman"/>
                <a:cs typeface="Times New Roman"/>
              </a:rPr>
              <a:t> 8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Распоряжения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ДОО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ТО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от</a:t>
            </a:r>
            <a:r>
              <a:rPr sz="1800" dirty="0">
                <a:latin typeface="Times New Roman"/>
                <a:cs typeface="Times New Roman"/>
              </a:rPr>
              <a:t> 30.08.2023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0" dirty="0">
                <a:latin typeface="Times New Roman"/>
                <a:cs typeface="Times New Roman"/>
              </a:rPr>
              <a:t>г.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№ 1365-р)</a:t>
            </a: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 marL="32384" marR="5080">
              <a:lnSpc>
                <a:spcPct val="100000"/>
              </a:lnSpc>
            </a:pPr>
            <a:r>
              <a:rPr sz="1800" b="1" spc="-10" dirty="0">
                <a:solidFill>
                  <a:srgbClr val="16625C"/>
                </a:solidFill>
                <a:latin typeface="Times New Roman"/>
                <a:cs typeface="Times New Roman"/>
              </a:rPr>
              <a:t>Информационно-разъяснительная</a:t>
            </a:r>
            <a:r>
              <a:rPr sz="1800" b="1" spc="75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6625C"/>
                </a:solidFill>
                <a:latin typeface="Times New Roman"/>
                <a:cs typeface="Times New Roman"/>
              </a:rPr>
              <a:t>кампания</a:t>
            </a:r>
            <a:r>
              <a:rPr sz="1800" b="1" spc="45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6625C"/>
                </a:solidFill>
                <a:latin typeface="Times New Roman"/>
                <a:cs typeface="Times New Roman"/>
              </a:rPr>
              <a:t>с</a:t>
            </a:r>
            <a:r>
              <a:rPr sz="1800" b="1" spc="25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6625C"/>
                </a:solidFill>
                <a:latin typeface="Times New Roman"/>
                <a:cs typeface="Times New Roman"/>
              </a:rPr>
              <a:t>обучающимися</a:t>
            </a:r>
            <a:r>
              <a:rPr sz="1800" b="1" spc="20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6625C"/>
                </a:solidFill>
                <a:latin typeface="Times New Roman"/>
                <a:cs typeface="Times New Roman"/>
              </a:rPr>
              <a:t>/</a:t>
            </a:r>
            <a:r>
              <a:rPr sz="1800" b="1" spc="30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6625C"/>
                </a:solidFill>
                <a:latin typeface="Times New Roman"/>
                <a:cs typeface="Times New Roman"/>
              </a:rPr>
              <a:t>родителями</a:t>
            </a:r>
            <a:r>
              <a:rPr sz="1800" b="1" spc="15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6625C"/>
                </a:solidFill>
                <a:latin typeface="Times New Roman"/>
                <a:cs typeface="Times New Roman"/>
              </a:rPr>
              <a:t>(законными</a:t>
            </a:r>
            <a:r>
              <a:rPr sz="1800" b="1" spc="45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6625C"/>
                </a:solidFill>
                <a:latin typeface="Times New Roman"/>
                <a:cs typeface="Times New Roman"/>
              </a:rPr>
              <a:t>представителями </a:t>
            </a:r>
            <a:r>
              <a:rPr sz="1800" b="1" spc="-434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16625C"/>
                </a:solidFill>
                <a:latin typeface="Times New Roman"/>
                <a:cs typeface="Times New Roman"/>
              </a:rPr>
              <a:t>обучающихся)</a:t>
            </a:r>
            <a:r>
              <a:rPr sz="1800" b="1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(01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сентября</a:t>
            </a:r>
            <a:r>
              <a:rPr sz="1800" b="1" dirty="0">
                <a:latin typeface="Times New Roman"/>
                <a:cs typeface="Times New Roman"/>
              </a:rPr>
              <a:t> –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30</a:t>
            </a:r>
            <a:r>
              <a:rPr sz="1800" b="1" spc="-10" dirty="0">
                <a:latin typeface="Times New Roman"/>
                <a:cs typeface="Times New Roman"/>
              </a:rPr>
              <a:t> октября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2023 </a:t>
            </a:r>
            <a:r>
              <a:rPr sz="1800" b="1" spc="-55" dirty="0">
                <a:latin typeface="Times New Roman"/>
                <a:cs typeface="Times New Roman"/>
              </a:rPr>
              <a:t>г.):</a:t>
            </a:r>
            <a:endParaRPr sz="1800" dirty="0">
              <a:latin typeface="Times New Roman"/>
              <a:cs typeface="Times New Roman"/>
            </a:endParaRPr>
          </a:p>
          <a:p>
            <a:pPr marL="859790" indent="-287020">
              <a:lnSpc>
                <a:spcPct val="100000"/>
              </a:lnSpc>
              <a:buClr>
                <a:srgbClr val="006FC0"/>
              </a:buClr>
              <a:buFont typeface="Wingdings"/>
              <a:buChar char=""/>
              <a:tabLst>
                <a:tab pos="860425" algn="l"/>
              </a:tabLst>
            </a:pPr>
            <a:r>
              <a:rPr sz="1800" spc="-5" dirty="0">
                <a:latin typeface="Times New Roman"/>
                <a:cs typeface="Times New Roman"/>
              </a:rPr>
              <a:t>Размещение</a:t>
            </a:r>
            <a:r>
              <a:rPr sz="1800" spc="-10" dirty="0">
                <a:latin typeface="Times New Roman"/>
                <a:cs typeface="Times New Roman"/>
              </a:rPr>
              <a:t> информации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</a:t>
            </a:r>
            <a:r>
              <a:rPr sz="1800" spc="-5" dirty="0">
                <a:latin typeface="Times New Roman"/>
                <a:cs typeface="Times New Roman"/>
              </a:rPr>
              <a:t> Тестировании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на </a:t>
            </a:r>
            <a:r>
              <a:rPr sz="1800" spc="5" dirty="0">
                <a:latin typeface="Times New Roman"/>
                <a:cs typeface="Times New Roman"/>
              </a:rPr>
              <a:t>сайте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ОО;</a:t>
            </a:r>
            <a:endParaRPr sz="1800" dirty="0">
              <a:latin typeface="Times New Roman"/>
              <a:cs typeface="Times New Roman"/>
            </a:endParaRPr>
          </a:p>
          <a:p>
            <a:pPr marL="859790" indent="-287020">
              <a:lnSpc>
                <a:spcPct val="100000"/>
              </a:lnSpc>
              <a:buClr>
                <a:srgbClr val="006FC0"/>
              </a:buClr>
              <a:buFont typeface="Wingdings"/>
              <a:buChar char=""/>
              <a:tabLst>
                <a:tab pos="860425" algn="l"/>
              </a:tabLst>
            </a:pPr>
            <a:r>
              <a:rPr sz="1800" spc="-5" dirty="0">
                <a:latin typeface="Times New Roman"/>
                <a:cs typeface="Times New Roman"/>
              </a:rPr>
              <a:t>Проведение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родительских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собраний,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классных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часов;</a:t>
            </a:r>
          </a:p>
          <a:p>
            <a:pPr marL="859790" indent="-287020">
              <a:lnSpc>
                <a:spcPct val="100000"/>
              </a:lnSpc>
              <a:buClr>
                <a:srgbClr val="006FC0"/>
              </a:buClr>
              <a:buFont typeface="Wingdings"/>
              <a:buChar char=""/>
              <a:tabLst>
                <a:tab pos="860425" algn="l"/>
              </a:tabLst>
            </a:pPr>
            <a:r>
              <a:rPr sz="1800" spc="-5" dirty="0">
                <a:latin typeface="Times New Roman"/>
                <a:cs typeface="Times New Roman"/>
              </a:rPr>
              <a:t>Организация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работы</a:t>
            </a:r>
            <a:r>
              <a:rPr sz="1800" spc="-10" dirty="0">
                <a:latin typeface="Times New Roman"/>
                <a:cs typeface="Times New Roman"/>
              </a:rPr>
              <a:t> «горячей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линии»;</a:t>
            </a:r>
            <a:endParaRPr sz="1800" dirty="0">
              <a:latin typeface="Times New Roman"/>
              <a:cs typeface="Times New Roman"/>
            </a:endParaRPr>
          </a:p>
          <a:p>
            <a:pPr marL="859790" indent="-287020">
              <a:lnSpc>
                <a:spcPct val="100000"/>
              </a:lnSpc>
              <a:buClr>
                <a:srgbClr val="006FC0"/>
              </a:buClr>
              <a:buFont typeface="Wingdings"/>
              <a:buChar char=""/>
              <a:tabLst>
                <a:tab pos="860425" algn="l"/>
              </a:tabLst>
            </a:pPr>
            <a:r>
              <a:rPr sz="1800" spc="-10" dirty="0">
                <a:latin typeface="Times New Roman"/>
                <a:cs typeface="Times New Roman"/>
              </a:rPr>
              <a:t>Использование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буклетов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«Памятка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для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родителей».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006FC0"/>
              </a:buClr>
              <a:buFont typeface="Wingdings"/>
              <a:buChar char=""/>
            </a:pPr>
            <a:endParaRPr sz="2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16625C"/>
                </a:solidFill>
                <a:latin typeface="Times New Roman"/>
                <a:cs typeface="Times New Roman"/>
              </a:rPr>
              <a:t>Получение</a:t>
            </a:r>
            <a:r>
              <a:rPr sz="1800" b="1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6625C"/>
                </a:solidFill>
                <a:latin typeface="Times New Roman"/>
                <a:cs typeface="Times New Roman"/>
              </a:rPr>
              <a:t>информированных</a:t>
            </a:r>
            <a:r>
              <a:rPr sz="1800" b="1" spc="40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16625C"/>
                </a:solidFill>
                <a:latin typeface="Times New Roman"/>
                <a:cs typeface="Times New Roman"/>
              </a:rPr>
              <a:t>согласий</a:t>
            </a:r>
            <a:r>
              <a:rPr sz="1800" b="1" dirty="0">
                <a:solidFill>
                  <a:srgbClr val="16625C"/>
                </a:solidFill>
                <a:latin typeface="Times New Roman"/>
                <a:cs typeface="Times New Roman"/>
              </a:rPr>
              <a:t> в</a:t>
            </a:r>
            <a:r>
              <a:rPr sz="1800" b="1" spc="5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6625C"/>
                </a:solidFill>
                <a:latin typeface="Times New Roman"/>
                <a:cs typeface="Times New Roman"/>
              </a:rPr>
              <a:t>письменной</a:t>
            </a:r>
            <a:r>
              <a:rPr sz="1800" b="1" spc="15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16625C"/>
                </a:solidFill>
                <a:latin typeface="Times New Roman"/>
                <a:cs typeface="Times New Roman"/>
              </a:rPr>
              <a:t>форме</a:t>
            </a:r>
            <a:r>
              <a:rPr sz="1800" b="1" spc="5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(01</a:t>
            </a:r>
            <a:r>
              <a:rPr sz="1800" b="1" spc="-5" dirty="0">
                <a:latin typeface="Times New Roman"/>
                <a:cs typeface="Times New Roman"/>
              </a:rPr>
              <a:t> сентября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30</a:t>
            </a:r>
            <a:r>
              <a:rPr sz="1800" b="1" spc="-10" dirty="0">
                <a:latin typeface="Times New Roman"/>
                <a:cs typeface="Times New Roman"/>
              </a:rPr>
              <a:t> октября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2023 </a:t>
            </a:r>
            <a:r>
              <a:rPr sz="1800" b="1" spc="-55" dirty="0">
                <a:latin typeface="Times New Roman"/>
                <a:cs typeface="Times New Roman"/>
              </a:rPr>
              <a:t>г.):</a:t>
            </a:r>
            <a:endParaRPr sz="1800" dirty="0">
              <a:latin typeface="Times New Roman"/>
              <a:cs typeface="Times New Roman"/>
            </a:endParaRPr>
          </a:p>
          <a:p>
            <a:pPr marL="840105" indent="-287655">
              <a:lnSpc>
                <a:spcPct val="100000"/>
              </a:lnSpc>
              <a:buClr>
                <a:srgbClr val="006FC0"/>
              </a:buClr>
              <a:buFont typeface="Wingdings"/>
              <a:buChar char=""/>
              <a:tabLst>
                <a:tab pos="840740" algn="l"/>
              </a:tabLst>
            </a:pPr>
            <a:r>
              <a:rPr sz="1800" spc="-20" dirty="0">
                <a:latin typeface="Times New Roman"/>
                <a:cs typeface="Times New Roman"/>
              </a:rPr>
              <a:t>одного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из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родителей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(законных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представителей)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обучающихся,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не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достигших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возраста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15-ти </a:t>
            </a:r>
            <a:r>
              <a:rPr sz="1800" spc="-35" dirty="0">
                <a:latin typeface="Times New Roman"/>
                <a:cs typeface="Times New Roman"/>
              </a:rPr>
              <a:t>лет,</a:t>
            </a:r>
            <a:endParaRPr sz="1800" dirty="0">
              <a:latin typeface="Times New Roman"/>
              <a:cs typeface="Times New Roman"/>
            </a:endParaRPr>
          </a:p>
          <a:p>
            <a:pPr marL="840105" indent="-287655">
              <a:lnSpc>
                <a:spcPct val="100000"/>
              </a:lnSpc>
              <a:spcBef>
                <a:spcPts val="5"/>
              </a:spcBef>
              <a:buClr>
                <a:srgbClr val="006FC0"/>
              </a:buClr>
              <a:buFont typeface="Wingdings"/>
              <a:buChar char=""/>
              <a:tabLst>
                <a:tab pos="840740" algn="l"/>
              </a:tabLst>
            </a:pPr>
            <a:r>
              <a:rPr sz="1800" spc="-15" dirty="0">
                <a:latin typeface="Times New Roman"/>
                <a:cs typeface="Times New Roman"/>
              </a:rPr>
              <a:t>обучающихся,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достигших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возраста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15-ти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лет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3288665" marR="4229735">
              <a:lnSpc>
                <a:spcPct val="100000"/>
              </a:lnSpc>
            </a:pPr>
            <a:r>
              <a:rPr sz="1800" b="1" spc="-10" dirty="0">
                <a:solidFill>
                  <a:srgbClr val="16625C"/>
                </a:solidFill>
                <a:latin typeface="Times New Roman"/>
                <a:cs typeface="Times New Roman"/>
              </a:rPr>
              <a:t>Период</a:t>
            </a:r>
            <a:r>
              <a:rPr sz="1800" b="1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16625C"/>
                </a:solidFill>
                <a:latin typeface="Times New Roman"/>
                <a:cs typeface="Times New Roman"/>
              </a:rPr>
              <a:t>проведения</a:t>
            </a:r>
            <a:r>
              <a:rPr sz="1800" b="1" spc="25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16625C"/>
                </a:solidFill>
                <a:latin typeface="Times New Roman"/>
                <a:cs typeface="Times New Roman"/>
              </a:rPr>
              <a:t>Тестирования: </a:t>
            </a:r>
            <a:r>
              <a:rPr sz="1800" b="1" spc="-434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15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сентября</a:t>
            </a:r>
            <a:r>
              <a:rPr sz="1800" b="1" dirty="0">
                <a:latin typeface="Times New Roman"/>
                <a:cs typeface="Times New Roman"/>
              </a:rPr>
              <a:t> –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30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октября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2023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5" dirty="0">
                <a:latin typeface="Times New Roman"/>
                <a:cs typeface="Times New Roman"/>
              </a:rPr>
              <a:t>г.</a:t>
            </a:r>
            <a:endParaRPr sz="1800" dirty="0">
              <a:latin typeface="Times New Roman"/>
              <a:cs typeface="Times New Roman"/>
            </a:endParaRPr>
          </a:p>
          <a:p>
            <a:pPr marL="3288665">
              <a:lnSpc>
                <a:spcPct val="100000"/>
              </a:lnSpc>
              <a:spcBef>
                <a:spcPts val="890"/>
              </a:spcBef>
            </a:pPr>
            <a:r>
              <a:rPr sz="1800" b="1" spc="-5" dirty="0">
                <a:solidFill>
                  <a:srgbClr val="16625C"/>
                </a:solidFill>
                <a:latin typeface="Times New Roman"/>
                <a:cs typeface="Times New Roman"/>
              </a:rPr>
              <a:t>Срок</a:t>
            </a:r>
            <a:r>
              <a:rPr sz="1800" b="1" spc="-15" dirty="0">
                <a:solidFill>
                  <a:srgbClr val="16625C"/>
                </a:solidFill>
                <a:latin typeface="Times New Roman"/>
                <a:cs typeface="Times New Roman"/>
              </a:rPr>
              <a:t> сдачи</a:t>
            </a:r>
            <a:r>
              <a:rPr sz="1800" b="1" spc="-30" dirty="0">
                <a:solidFill>
                  <a:srgbClr val="16625C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16625C"/>
                </a:solidFill>
                <a:latin typeface="Times New Roman"/>
                <a:cs typeface="Times New Roman"/>
              </a:rPr>
              <a:t>отчетности:</a:t>
            </a:r>
            <a:endParaRPr sz="1800" dirty="0">
              <a:solidFill>
                <a:srgbClr val="16625C"/>
              </a:solidFill>
              <a:latin typeface="Times New Roman"/>
              <a:cs typeface="Times New Roman"/>
            </a:endParaRPr>
          </a:p>
          <a:p>
            <a:pPr marL="3288665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Times New Roman"/>
                <a:cs typeface="Times New Roman"/>
              </a:rPr>
              <a:t>Д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7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</a:t>
            </a:r>
            <a:r>
              <a:rPr sz="1800" b="1" spc="-45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яб</a:t>
            </a:r>
            <a:r>
              <a:rPr sz="1800" b="1" spc="-10" dirty="0">
                <a:latin typeface="Times New Roman"/>
                <a:cs typeface="Times New Roman"/>
              </a:rPr>
              <a:t>р</a:t>
            </a:r>
            <a:r>
              <a:rPr sz="1800" b="1" dirty="0">
                <a:latin typeface="Times New Roman"/>
                <a:cs typeface="Times New Roman"/>
              </a:rPr>
              <a:t>я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2023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210" dirty="0">
                <a:latin typeface="Times New Roman"/>
                <a:cs typeface="Times New Roman"/>
              </a:rPr>
              <a:t>г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(вк</a:t>
            </a:r>
            <a:r>
              <a:rPr sz="1800" b="1" spc="-10" dirty="0">
                <a:latin typeface="Times New Roman"/>
                <a:cs typeface="Times New Roman"/>
              </a:rPr>
              <a:t>л</a:t>
            </a:r>
            <a:r>
              <a:rPr sz="1800" b="1" spc="-70" dirty="0">
                <a:latin typeface="Times New Roman"/>
                <a:cs typeface="Times New Roman"/>
              </a:rPr>
              <a:t>ю</a:t>
            </a:r>
            <a:r>
              <a:rPr sz="1800" b="1" dirty="0">
                <a:latin typeface="Times New Roman"/>
                <a:cs typeface="Times New Roman"/>
              </a:rPr>
              <a:t>чит</a:t>
            </a:r>
            <a:r>
              <a:rPr sz="1800" b="1" spc="5" dirty="0">
                <a:latin typeface="Times New Roman"/>
                <a:cs typeface="Times New Roman"/>
              </a:rPr>
              <a:t>е</a:t>
            </a:r>
            <a:r>
              <a:rPr sz="1800" b="1" spc="-5" dirty="0">
                <a:latin typeface="Times New Roman"/>
                <a:cs typeface="Times New Roman"/>
              </a:rPr>
              <a:t>л</a:t>
            </a:r>
            <a:r>
              <a:rPr sz="1800" b="1" spc="-10" dirty="0">
                <a:latin typeface="Times New Roman"/>
                <a:cs typeface="Times New Roman"/>
              </a:rPr>
              <a:t>ь</a:t>
            </a:r>
            <a:r>
              <a:rPr sz="1800" b="1" spc="-5" dirty="0">
                <a:latin typeface="Times New Roman"/>
                <a:cs typeface="Times New Roman"/>
              </a:rPr>
              <a:t>но)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68757" y="5169111"/>
            <a:ext cx="3640836" cy="174802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12191999" cy="987228"/>
          </a:xfrm>
          <a:prstGeom prst="rect">
            <a:avLst/>
          </a:prstGeom>
          <a:solidFill>
            <a:srgbClr val="1662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Распоряжение департамента образования администрации Города Томска от 12.09.2023 г № 908-р «Об организации и проведении СПТ обучающихся в ООУ г. Томска в 2023-24 учебном году»</a:t>
            </a:r>
            <a:endParaRPr lang="ru-RU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06885" y="412674"/>
            <a:ext cx="6768550" cy="6445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692" y="1"/>
            <a:ext cx="11308743" cy="9128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</a:t>
            </a:r>
            <a:r>
              <a:rPr lang="ru-RU" b="1" dirty="0" smtClean="0">
                <a:solidFill>
                  <a:schemeClr val="bg1"/>
                </a:solidFill>
              </a:rPr>
              <a:t>рганизация СПТ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4349" y="1510748"/>
            <a:ext cx="6371830" cy="5025223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для администрации </a:t>
            </a:r>
            <a:r>
              <a:rPr lang="ru-RU" dirty="0"/>
              <a:t>образовательной организации - инструментарий, способствующий повышению адресности профилактической деятельности;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для </a:t>
            </a:r>
            <a:r>
              <a:rPr lang="ru-RU" dirty="0">
                <a:solidFill>
                  <a:srgbClr val="FF0000"/>
                </a:solidFill>
              </a:rPr>
              <a:t>специалистов </a:t>
            </a:r>
            <a:r>
              <a:rPr lang="ru-RU" dirty="0"/>
              <a:t>- основание для корректировки и построения системной профилактической работы;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для </a:t>
            </a:r>
            <a:r>
              <a:rPr lang="ru-RU" dirty="0">
                <a:solidFill>
                  <a:srgbClr val="FF0000"/>
                </a:solidFill>
              </a:rPr>
              <a:t>родителей </a:t>
            </a:r>
            <a:r>
              <a:rPr lang="ru-RU" dirty="0"/>
              <a:t>- способ объективизации происходящего с подростками, привлечение внимания к ребенку;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для </a:t>
            </a:r>
            <a:r>
              <a:rPr lang="ru-RU" dirty="0">
                <a:solidFill>
                  <a:srgbClr val="FF0000"/>
                </a:solidFill>
              </a:rPr>
              <a:t>обучающихся </a:t>
            </a:r>
            <a:r>
              <a:rPr lang="ru-RU" dirty="0"/>
              <a:t>- мотивация на </a:t>
            </a:r>
            <a:r>
              <a:rPr lang="ru-RU" dirty="0" smtClean="0"/>
              <a:t>самопознание/</a:t>
            </a:r>
            <a:r>
              <a:rPr lang="ru-RU" dirty="0" err="1" smtClean="0"/>
              <a:t>самоисследование</a:t>
            </a:r>
            <a:r>
              <a:rPr lang="ru-RU" dirty="0" smtClean="0"/>
              <a:t> </a:t>
            </a:r>
            <a:r>
              <a:rPr lang="ru-RU" dirty="0"/>
              <a:t>и саморазвитие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6692" y="912813"/>
            <a:ext cx="4540193" cy="59451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преимущества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91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6692" y="412674"/>
            <a:ext cx="11308743" cy="6445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692" y="1"/>
            <a:ext cx="11308743" cy="9128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Сообщение </a:t>
            </a:r>
            <a:r>
              <a:rPr lang="ru-RU" b="1" dirty="0">
                <a:solidFill>
                  <a:schemeClr val="bg1"/>
                </a:solidFill>
              </a:rPr>
              <a:t>на официальных ресурсах образовательной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8386" y="1510748"/>
            <a:ext cx="10457793" cy="50252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«Ежегодно </a:t>
            </a:r>
            <a:r>
              <a:rPr lang="ru-RU" dirty="0"/>
              <a:t>проводится всероссийское тестирование социально значимых характеристик личности современных школьников и студентов. Тестированию подлежат обучающиеся всех без исключения общеобразовательных организаций и профессиональных образовательных организаций, а также образовательных организаций высшего образования.</a:t>
            </a:r>
          </a:p>
          <a:p>
            <a:pPr marL="0" indent="0">
              <a:buNone/>
            </a:pPr>
            <a:r>
              <a:rPr lang="ru-RU" dirty="0"/>
              <a:t>Результаты тестирования позволяют определять, как наиболее сильные и ресурсные особенности личности обучающихся, так и особенности поведения в стрессовой ситуации, различные формы рискового поведения. Анализ результатов тестирования поможет организовать профилактические мероприятия для обеспечения психологического благополучия личности обучающихся, оказать им своевременную психолого-педагогическую помощь и </a:t>
            </a:r>
            <a:r>
              <a:rPr lang="ru-RU" dirty="0" smtClean="0"/>
              <a:t>поддержку»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340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6692" y="412674"/>
            <a:ext cx="11308743" cy="6445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692" y="1"/>
            <a:ext cx="11308743" cy="9128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</a:t>
            </a:r>
            <a:r>
              <a:rPr lang="ru-RU" b="1" dirty="0" smtClean="0">
                <a:solidFill>
                  <a:schemeClr val="bg1"/>
                </a:solidFill>
              </a:rPr>
              <a:t>нформационный </a:t>
            </a:r>
            <a:r>
              <a:rPr lang="ru-RU" b="1" dirty="0" smtClean="0">
                <a:solidFill>
                  <a:schemeClr val="bg1"/>
                </a:solidFill>
              </a:rPr>
              <a:t>ресурс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8386" y="1510748"/>
            <a:ext cx="10457793" cy="502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общероссийская </a:t>
            </a:r>
            <a:r>
              <a:rPr lang="ru-RU" dirty="0"/>
              <a:t>горячая линия </a:t>
            </a:r>
            <a:r>
              <a:rPr lang="ru-RU" dirty="0" smtClean="0"/>
              <a:t>по </a:t>
            </a:r>
            <a:r>
              <a:rPr lang="ru-RU" dirty="0"/>
              <a:t>вопросам проведения </a:t>
            </a:r>
            <a:r>
              <a:rPr lang="ru-RU" dirty="0" smtClean="0"/>
              <a:t>СПТ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ФГБУ «Центр </a:t>
            </a:r>
            <a:r>
              <a:rPr lang="ru-RU" dirty="0">
                <a:solidFill>
                  <a:srgbClr val="FF0000"/>
                </a:solidFill>
              </a:rPr>
              <a:t>защиты прав и интересов </a:t>
            </a:r>
            <a:r>
              <a:rPr lang="ru-RU" dirty="0" smtClean="0">
                <a:solidFill>
                  <a:srgbClr val="FF0000"/>
                </a:solidFill>
              </a:rPr>
              <a:t>детей»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Консультации </a:t>
            </a:r>
            <a:r>
              <a:rPr lang="ru-RU" dirty="0"/>
              <a:t>проводятся в режиме онлайн на главной странице официального сайта Центра, расположенной по адресу: </a:t>
            </a:r>
            <a:r>
              <a:rPr lang="ru-RU" dirty="0">
                <a:solidFill>
                  <a:srgbClr val="FF0000"/>
                </a:solidFill>
              </a:rPr>
              <a:t>https://fcprc.ru/hotline1</a:t>
            </a:r>
          </a:p>
        </p:txBody>
      </p:sp>
    </p:spTree>
    <p:extLst>
      <p:ext uri="{BB962C8B-B14F-4D97-AF65-F5344CB8AC3E}">
        <p14:creationId xmlns:p14="http://schemas.microsoft.com/office/powerpoint/2010/main" val="4071161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06885" y="412674"/>
            <a:ext cx="6768550" cy="6445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692" y="1"/>
            <a:ext cx="11308743" cy="9128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Работа с обучающимися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4349" y="1510748"/>
            <a:ext cx="5859451" cy="502522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тестирование </a:t>
            </a:r>
            <a:r>
              <a:rPr lang="ru-RU" dirty="0"/>
              <a:t>предназначено для определения </a:t>
            </a:r>
            <a:r>
              <a:rPr lang="ru-RU" dirty="0">
                <a:solidFill>
                  <a:srgbClr val="FF0000"/>
                </a:solidFill>
              </a:rPr>
              <a:t>сильных сторон </a:t>
            </a:r>
            <a:r>
              <a:rPr lang="ru-RU" dirty="0"/>
              <a:t>вашей личности, особенностей вашей реакции на различные жизненные обстоятельства и выбора поведения в них. Тест позволит определить степень вашей психологической устойчивости, поможет разобраться в себе, узнать о себе </a:t>
            </a:r>
            <a:r>
              <a:rPr lang="ru-RU" dirty="0" smtClean="0"/>
              <a:t>больше</a:t>
            </a:r>
            <a:endParaRPr lang="ru-RU" dirty="0"/>
          </a:p>
          <a:p>
            <a:r>
              <a:rPr lang="ru-RU" dirty="0" smtClean="0"/>
              <a:t>сегодня </a:t>
            </a:r>
            <a:r>
              <a:rPr lang="ru-RU" dirty="0"/>
              <a:t>у вас будет возможность принять участие в таком тестировании. С вашей стороны важно </a:t>
            </a:r>
            <a:r>
              <a:rPr lang="ru-RU" dirty="0">
                <a:solidFill>
                  <a:srgbClr val="FF0000"/>
                </a:solidFill>
              </a:rPr>
              <a:t>желание</a:t>
            </a:r>
            <a:r>
              <a:rPr lang="ru-RU" dirty="0"/>
              <a:t> пройти тест и </a:t>
            </a:r>
            <a:r>
              <a:rPr lang="ru-RU" dirty="0">
                <a:solidFill>
                  <a:srgbClr val="FF0000"/>
                </a:solidFill>
              </a:rPr>
              <a:t>искренне</a:t>
            </a:r>
            <a:r>
              <a:rPr lang="ru-RU" dirty="0"/>
              <a:t> ответить на его вопросы.</a:t>
            </a:r>
          </a:p>
          <a:p>
            <a:r>
              <a:rPr lang="ru-RU" dirty="0" smtClean="0"/>
              <a:t>психологические </a:t>
            </a:r>
            <a:r>
              <a:rPr lang="ru-RU" dirty="0"/>
              <a:t>опросники не предполагают правильного (хорошего) ответа или неправильного (нехорошего). Любой ответ, который, на ваш взгляд, является верным, </a:t>
            </a:r>
            <a:r>
              <a:rPr lang="ru-RU" dirty="0">
                <a:solidFill>
                  <a:srgbClr val="FF0000"/>
                </a:solidFill>
              </a:rPr>
              <a:t>отражает вашу точку зрения, </a:t>
            </a:r>
            <a:r>
              <a:rPr lang="ru-RU" dirty="0"/>
              <a:t>- является самым правильным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66692" y="912813"/>
            <a:ext cx="4540193" cy="594518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Мотивирование обучающихся для участия в тестировании</a:t>
            </a:r>
          </a:p>
        </p:txBody>
      </p:sp>
    </p:spTree>
    <p:extLst>
      <p:ext uri="{BB962C8B-B14F-4D97-AF65-F5344CB8AC3E}">
        <p14:creationId xmlns:p14="http://schemas.microsoft.com/office/powerpoint/2010/main" val="1919490428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АУ ИМЦ">
  <a:themeElements>
    <a:clrScheme name="Другая 4">
      <a:dk1>
        <a:srgbClr val="006666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МАУ ИМЦ" id="{EF005E62-8E39-46C4-86E1-32C29D8EC3E5}" vid="{0298A1A0-F84A-4BB2-9A20-FD4CD75B41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МАУ ИМЦ</Template>
  <TotalTime>4367</TotalTime>
  <Words>1472</Words>
  <Application>Microsoft Office PowerPoint</Application>
  <PresentationFormat>Широкоэкранный</PresentationFormat>
  <Paragraphs>138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23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Wingdings</vt:lpstr>
      <vt:lpstr>Шаблон МАУ ИМЦ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Указ Президента Российской Федерации  от 23 ноября 2020 года N 733  «Об утверждении Стратегии государственной антинаркотической политики Российской Федерации на период до 2030 года»</vt:lpstr>
      <vt:lpstr>В соответствии со статьей 53.4 от 8 января 1998 г.  N 3-ФЗ «О наркотических средствах и психотропных веществах»  </vt:lpstr>
      <vt:lpstr>Использование результатов СПТ  в профилактической работе в образовательной организации</vt:lpstr>
      <vt:lpstr>Презентация PowerPoint</vt:lpstr>
      <vt:lpstr>Организация СПТ</vt:lpstr>
      <vt:lpstr>Сообщение на официальных ресурсах образовательной организации</vt:lpstr>
      <vt:lpstr>Информационный ресурс </vt:lpstr>
      <vt:lpstr>Работа с обучающимися</vt:lpstr>
      <vt:lpstr>Работа с родителями</vt:lpstr>
      <vt:lpstr>Работа с родителями</vt:lpstr>
      <vt:lpstr>Работа с родителями</vt:lpstr>
      <vt:lpstr>Работа с родителями</vt:lpstr>
      <vt:lpstr>Информационный ресурсом </vt:lpstr>
      <vt:lpstr>Презентация PowerPoint</vt:lpstr>
      <vt:lpstr>С 2019 г. Тестирование обучающихся 7-11-х классов, достигших возраста 13 лет, проводится на основе  Единой методики социально-психологического тестирования обучающихся, разработанной  ФГБНУ «Центр защиты прав и интересов детей» в соответствии с поручением Государственного  антинаркотического комитета (протокол от 11.12.2017 г. № 35). Правообладателем методики является  Министерство просвещения Российской Федерации.</vt:lpstr>
      <vt:lpstr>Единая методика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Ковбаса</dc:creator>
  <cp:lastModifiedBy>metodist38</cp:lastModifiedBy>
  <cp:revision>189</cp:revision>
  <dcterms:created xsi:type="dcterms:W3CDTF">2020-08-10T04:19:49Z</dcterms:created>
  <dcterms:modified xsi:type="dcterms:W3CDTF">2023-09-20T05:52:40Z</dcterms:modified>
</cp:coreProperties>
</file>