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66" r:id="rId3"/>
    <p:sldId id="367" r:id="rId4"/>
    <p:sldId id="376" r:id="rId5"/>
    <p:sldId id="377" r:id="rId6"/>
    <p:sldId id="362" r:id="rId7"/>
    <p:sldId id="363" r:id="rId8"/>
    <p:sldId id="364" r:id="rId9"/>
    <p:sldId id="365" r:id="rId10"/>
    <p:sldId id="348" r:id="rId11"/>
    <p:sldId id="351" r:id="rId12"/>
    <p:sldId id="346" r:id="rId13"/>
    <p:sldId id="352" r:id="rId14"/>
    <p:sldId id="359" r:id="rId15"/>
    <p:sldId id="354" r:id="rId16"/>
    <p:sldId id="355" r:id="rId17"/>
    <p:sldId id="356" r:id="rId18"/>
    <p:sldId id="357" r:id="rId19"/>
    <p:sldId id="358" r:id="rId20"/>
    <p:sldId id="360" r:id="rId21"/>
    <p:sldId id="361" r:id="rId22"/>
    <p:sldId id="289" r:id="rId23"/>
    <p:sldId id="373" r:id="rId24"/>
    <p:sldId id="375" r:id="rId25"/>
    <p:sldId id="26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25C"/>
    <a:srgbClr val="F9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13DCC-6834-478F-87B9-A5F7F4C03295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74312-86A4-4087-A4F6-ED14B68E3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1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74312-86A4-4087-A4F6-ED14B68E3D6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8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63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1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01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2CDA-9CF7-480B-B990-875B1C3169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589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1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3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0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0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8289B-0B8E-46BF-BF1C-4EF2FB73C3B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3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70.armbos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edu.tomsk.ru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4426" y="6108908"/>
            <a:ext cx="2271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20 сентября </a:t>
            </a:r>
            <a:r>
              <a:rPr lang="ru-RU" b="0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2023г.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9784" y="4759343"/>
            <a:ext cx="7446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Акимова Елена Федоровна,</a:t>
            </a:r>
          </a:p>
          <a:p>
            <a:pPr algn="r"/>
            <a:r>
              <a:rPr lang="ru-RU" sz="20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муниципальный координатор организации </a:t>
            </a:r>
          </a:p>
          <a:p>
            <a:pPr algn="r"/>
            <a:r>
              <a:rPr lang="ru-RU" sz="2000" i="1" dirty="0">
                <a:solidFill>
                  <a:srgbClr val="16625C"/>
                </a:solidFill>
                <a:latin typeface="Century Gothic" panose="020B0502020202020204" pitchFamily="34" charset="0"/>
              </a:rPr>
              <a:t>и проведения СПТ</a:t>
            </a:r>
          </a:p>
          <a:p>
            <a:pPr algn="r"/>
            <a:r>
              <a:rPr lang="ru-RU" sz="2000" b="1" i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00819" y="1455466"/>
            <a:ext cx="9286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Тематическая консультация </a:t>
            </a:r>
            <a:r>
              <a:rPr lang="ru-RU" sz="4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«Подготовка к социально-психологическому тестированию»</a:t>
            </a:r>
            <a:endParaRPr lang="ru-RU" sz="4000" b="1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15" y="211589"/>
            <a:ext cx="223132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899849" y="5179235"/>
            <a:ext cx="38884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Период проведения Тестирования:</a:t>
            </a:r>
            <a:endParaRPr lang="ru-RU" sz="18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15 сентября – 30 октября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2023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г. </a:t>
            </a:r>
            <a:endParaRPr lang="ru-RU" sz="18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248033" y="1988840"/>
            <a:ext cx="1166283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Информационно-разъяснительная кампания с обучающимися / родителями (законными представителями обучающихся) </a:t>
            </a:r>
            <a:r>
              <a:rPr lang="ru-RU" sz="18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</a:t>
            </a:r>
            <a:r>
              <a:rPr lang="ru-RU" sz="18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01 сентября – 30 октября </a:t>
            </a:r>
            <a:r>
              <a:rPr lang="ru-RU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2023 </a:t>
            </a:r>
            <a:r>
              <a:rPr lang="ru-RU" sz="18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г.):</a:t>
            </a:r>
          </a:p>
          <a:p>
            <a:pPr marL="827088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Размещение информации о Тестировании на сайте общеобразовательной организации;</a:t>
            </a:r>
          </a:p>
          <a:p>
            <a:pPr marL="827088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Проведение родительских собраний, классных часов;</a:t>
            </a:r>
          </a:p>
          <a:p>
            <a:pPr marL="827088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Организация работы «горячей линии»;</a:t>
            </a:r>
          </a:p>
          <a:p>
            <a:pPr marL="827088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Использование буклетов «Памятка для родителей».</a:t>
            </a:r>
          </a:p>
        </p:txBody>
      </p:sp>
      <p:sp>
        <p:nvSpPr>
          <p:cNvPr id="10" name="TextBox 33"/>
          <p:cNvSpPr txBox="1">
            <a:spLocks noChangeArrowheads="1"/>
          </p:cNvSpPr>
          <p:nvPr/>
        </p:nvSpPr>
        <p:spPr bwMode="auto">
          <a:xfrm>
            <a:off x="228153" y="3955993"/>
            <a:ext cx="116628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Получение информированных согласий в письменной форме (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01 сентября – 30 октября 2022 г.):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marL="827088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одного из родителей (законных представителей) обучающихся, не достигших возраста 15-ти лет, </a:t>
            </a:r>
          </a:p>
          <a:p>
            <a:pPr marL="827088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обучающихся, достигших возраста 15-ти лет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4701" y="786263"/>
            <a:ext cx="11626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Тестирование проводится для обучающихся 7-11 классов, достигших возраста 13 лет.</a:t>
            </a:r>
          </a:p>
          <a:p>
            <a:pPr marL="628650" lvl="0"/>
            <a:r>
              <a:rPr lang="x-none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Проведение Тестирования обучающихся, осваивающих адаптированные основные общеобразовательные программы, носит рекомендательный характер</a:t>
            </a:r>
            <a:r>
              <a:rPr lang="en-US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(</a:t>
            </a:r>
            <a:r>
              <a:rPr lang="ru-RU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пп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8 Распоряжения ДОО ТО от 30.08.2023 г. №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1365-р)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TextBox 33">
            <a:extLst>
              <a:ext uri="{FF2B5EF4-FFF2-40B4-BE49-F238E27FC236}">
                <a16:creationId xmlns:a16="http://schemas.microsoft.com/office/drawing/2014/main" id="{EADFA1BE-1F71-4C49-8185-E508DD6B4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658" y="5179235"/>
            <a:ext cx="3888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Срок сдачи отчетности:</a:t>
            </a:r>
            <a:endParaRPr lang="ru-RU" sz="18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До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5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ноября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2023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г. (включительно)</a:t>
            </a:r>
            <a:endParaRPr lang="ru-RU" sz="18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0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5080" y="165519"/>
            <a:ext cx="541577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Программный комплекс СПТ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68" y="719517"/>
            <a:ext cx="7602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Виды тестирований в программном комплексе СПТ: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217" y="1484784"/>
            <a:ext cx="52164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Социально-психологическое тестирования по ЕМ СПТ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Опросник агрессивности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Басс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-Перри </a:t>
            </a:r>
            <a:r>
              <a:rPr lang="en-US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BPAQ-24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Опросник суицидального риска модификация Т.Н. Разуваевой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Опросник детской депрессивности, М. Ковач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Социально-педагогический опрос обучающихся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Социально-педагогический опрос педагогического коллектива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Социально-педагогический опрос родителей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72" y="3033050"/>
            <a:ext cx="4737003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7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 txBox="1"/>
          <p:nvPr/>
        </p:nvSpPr>
        <p:spPr>
          <a:xfrm>
            <a:off x="9508337" y="1483413"/>
            <a:ext cx="21418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Адрес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платформы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u="sng" spc="-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imes New Roman"/>
                <a:cs typeface="Times New Roman"/>
                <a:hlinkClick r:id="rId2"/>
              </a:rPr>
              <a:t>https://70.armbos.ru/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40" y="403551"/>
            <a:ext cx="8577815" cy="56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5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5870" y="235187"/>
            <a:ext cx="593683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Режим «ВЫБОР ТЕСТА</a:t>
            </a:r>
            <a:r>
              <a:rPr lang="ru-RU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37563" y="6020388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Общие настройки</a:t>
            </a:r>
          </a:p>
        </p:txBody>
      </p:sp>
      <p:grpSp>
        <p:nvGrpSpPr>
          <p:cNvPr id="6" name="object 3"/>
          <p:cNvGrpSpPr/>
          <p:nvPr/>
        </p:nvGrpSpPr>
        <p:grpSpPr>
          <a:xfrm>
            <a:off x="1180171" y="1131677"/>
            <a:ext cx="10008235" cy="4546600"/>
            <a:chOff x="1118616" y="1331975"/>
            <a:chExt cx="10008235" cy="4546600"/>
          </a:xfrm>
        </p:grpSpPr>
        <p:pic>
          <p:nvPicPr>
            <p:cNvPr id="7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760" y="1341119"/>
              <a:ext cx="9989819" cy="4527804"/>
            </a:xfrm>
            <a:prstGeom prst="rect">
              <a:avLst/>
            </a:prstGeom>
          </p:spPr>
        </p:pic>
        <p:sp>
          <p:nvSpPr>
            <p:cNvPr id="8" name="object 5"/>
            <p:cNvSpPr/>
            <p:nvPr/>
          </p:nvSpPr>
          <p:spPr>
            <a:xfrm>
              <a:off x="1123188" y="1336547"/>
              <a:ext cx="9999345" cy="4537075"/>
            </a:xfrm>
            <a:custGeom>
              <a:avLst/>
              <a:gdLst/>
              <a:ahLst/>
              <a:cxnLst/>
              <a:rect l="l" t="t" r="r" b="b"/>
              <a:pathLst>
                <a:path w="9999345" h="4537075">
                  <a:moveTo>
                    <a:pt x="0" y="4536948"/>
                  </a:moveTo>
                  <a:lnTo>
                    <a:pt x="9998964" y="4536948"/>
                  </a:lnTo>
                  <a:lnTo>
                    <a:pt x="9998964" y="0"/>
                  </a:lnTo>
                  <a:lnTo>
                    <a:pt x="0" y="0"/>
                  </a:lnTo>
                  <a:lnTo>
                    <a:pt x="0" y="4536948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7201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5870" y="235187"/>
            <a:ext cx="593683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Режим «ЕМ СПТ 2023</a:t>
            </a:r>
            <a:r>
              <a:rPr lang="ru-RU" sz="3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54386" y="5926099"/>
            <a:ext cx="2872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Общие настройки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22" y="932471"/>
            <a:ext cx="9736156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5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5" y="5172722"/>
            <a:ext cx="6245860" cy="10909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81" y="1949235"/>
            <a:ext cx="2619375" cy="118237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7" name="Рисунок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7" y="3491435"/>
            <a:ext cx="3095625" cy="13811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8" name="Рисунок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72" y="1243176"/>
            <a:ext cx="2743200" cy="103822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21" name="Рисунок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327" y="2402872"/>
            <a:ext cx="2955290" cy="268605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734372" y="5256522"/>
            <a:ext cx="3678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РК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– региональный координатор</a:t>
            </a:r>
          </a:p>
          <a:p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МК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– муниципальный координатор</a:t>
            </a:r>
          </a:p>
          <a:p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ШК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- школьный координатор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485" y="1549125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Шаг 1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1345" y="1549125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Шаг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5870" y="235187"/>
            <a:ext cx="593683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Программный комплекс СПТ</a:t>
            </a:r>
          </a:p>
        </p:txBody>
      </p:sp>
    </p:spTree>
    <p:extLst>
      <p:ext uri="{BB962C8B-B14F-4D97-AF65-F5344CB8AC3E}">
        <p14:creationId xmlns:p14="http://schemas.microsoft.com/office/powerpoint/2010/main" val="936381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991" y="1299391"/>
            <a:ext cx="105132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Редактирование настроек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личного кабинета (Моя организация. Профиль).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Рекомендуется заранее </a:t>
            </a:r>
            <a:r>
              <a:rPr lang="en-US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до начала Тестирования)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заполнить раздел </a:t>
            </a:r>
            <a:r>
              <a:rPr lang="ru-RU" b="1" spc="-5" dirty="0" smtClean="0">
                <a:latin typeface="Times New Roman"/>
                <a:cs typeface="Times New Roman"/>
              </a:rPr>
              <a:t>Класс/группы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049" y="2099610"/>
            <a:ext cx="7920880" cy="227358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67865" y="4440608"/>
            <a:ext cx="1044438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3.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Скачать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сохранить файл </a:t>
            </a:r>
            <a:r>
              <a:rPr lang="en-US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Excel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 приглашениями для прохождения Тестирования.</a:t>
            </a:r>
          </a:p>
          <a:p>
            <a:pPr>
              <a:spcAft>
                <a:spcPts val="1200"/>
              </a:spcAft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4.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Заполнить таблицу файла </a:t>
            </a:r>
            <a:r>
              <a:rPr lang="en-US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Excel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персональными данными обучающихся.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 готовы к началу Тестирования!</a:t>
            </a:r>
          </a:p>
          <a:p>
            <a:pPr algn="ctr"/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Перед Тестированием распечатать таблицу, разрезать на полоски и адресно раздать обучающимся.</a:t>
            </a:r>
          </a:p>
          <a:p>
            <a:pPr algn="ctr"/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B214B29F-43F6-4219-9F81-4EED4223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19" y="789185"/>
            <a:ext cx="1179676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Алгоритм действий школьного координатора до начала тестирования: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4133825"/>
            <a:ext cx="322794" cy="36004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15870" y="235187"/>
            <a:ext cx="593683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Программный комплекс СПТ</a:t>
            </a:r>
          </a:p>
        </p:txBody>
      </p:sp>
    </p:spTree>
    <p:extLst>
      <p:ext uri="{BB962C8B-B14F-4D97-AF65-F5344CB8AC3E}">
        <p14:creationId xmlns:p14="http://schemas.microsoft.com/office/powerpoint/2010/main" val="2734015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00" y="1541273"/>
            <a:ext cx="6810375" cy="14097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452" y="4659412"/>
            <a:ext cx="7367593" cy="191011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Стрелка вправо 14"/>
          <p:cNvSpPr/>
          <p:nvPr/>
        </p:nvSpPr>
        <p:spPr>
          <a:xfrm>
            <a:off x="3719736" y="1989937"/>
            <a:ext cx="820716" cy="44918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7945348" y="3146959"/>
            <a:ext cx="720080" cy="47776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id="{B214B29F-43F6-4219-9F81-4EED4223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193" y="884255"/>
            <a:ext cx="5415710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Создание/добавление класса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72" y="1400829"/>
            <a:ext cx="3265577" cy="516124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99855" y="3895544"/>
            <a:ext cx="633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Нажать             для получения файла выгрузки приглашений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864" y="3800474"/>
            <a:ext cx="352425" cy="3619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9954" y="3883467"/>
            <a:ext cx="409575" cy="3714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3215870" y="235187"/>
            <a:ext cx="593683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Программный комплекс СПТ</a:t>
            </a:r>
          </a:p>
        </p:txBody>
      </p:sp>
    </p:spTree>
    <p:extLst>
      <p:ext uri="{BB962C8B-B14F-4D97-AF65-F5344CB8AC3E}">
        <p14:creationId xmlns:p14="http://schemas.microsoft.com/office/powerpoint/2010/main" val="351508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9209" y="3717032"/>
            <a:ext cx="11377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Рекомендации по работе с файлом </a:t>
            </a:r>
            <a:r>
              <a:rPr lang="en-US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Excel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Данный файл хранится на ПК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школьного координатора. Ни в какие отчеты он не включен, поэтому делаем работу в нем максимально комфортным для себя.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Файл автоматически сохраняется под именем </a:t>
            </a:r>
            <a:r>
              <a:rPr lang="ru-RU" b="1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«Приглашения класс»</a:t>
            </a: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ПРИМЕР: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«Приглашения 7а».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Делайте таблицу удобной в использовании: можно увеличить размер шрифта, изменить параметры страницы файла </a:t>
            </a:r>
            <a:r>
              <a:rPr lang="en-US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Excel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Готовую таблицу вывести на печать. Таблицу разрезать на полоски и адресно раздать обучающимся.</a:t>
            </a:r>
          </a:p>
          <a:p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!!!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если обучающийся прервал Тестирование и потерял код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Ищем файл, в имени которого класс данного обучающегося и восстанавливаем ему логин и пароль. Обучающийся продолжит прохождение Тестирования с момента наступления технического сбоя (прерывания). Прерывание не повлияет на результаты Тестирования (по техническим характеристикам).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30" y="912762"/>
            <a:ext cx="9190917" cy="280427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215870" y="235187"/>
            <a:ext cx="593683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Программный комплекс СПТ</a:t>
            </a:r>
          </a:p>
        </p:txBody>
      </p:sp>
    </p:spTree>
    <p:extLst>
      <p:ext uri="{BB962C8B-B14F-4D97-AF65-F5344CB8AC3E}">
        <p14:creationId xmlns:p14="http://schemas.microsoft.com/office/powerpoint/2010/main" val="1117896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3855962" y="2977197"/>
            <a:ext cx="295275" cy="36195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122667" y="3562860"/>
            <a:ext cx="295275" cy="36195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31" y="1920606"/>
            <a:ext cx="3533663" cy="211318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106" y="2348880"/>
            <a:ext cx="3705788" cy="279276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830" y="2348880"/>
            <a:ext cx="3338868" cy="278991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055" y="5430467"/>
            <a:ext cx="1590675" cy="7239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987335" y="6187961"/>
            <a:ext cx="119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Сирота</a:t>
            </a:r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B214B29F-43F6-4219-9F81-4EED4223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004" y="971091"/>
            <a:ext cx="9577063" cy="83099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Расшифровка уникального кода в программном комплексе СПТ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9178" y="5469251"/>
            <a:ext cx="613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Внимание!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Сирота всегда будет в списке класса первым, даже если фамилия начинается не на букву 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215870" y="235187"/>
            <a:ext cx="593683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Программный комплекс СПТ</a:t>
            </a:r>
          </a:p>
        </p:txBody>
      </p:sp>
    </p:spTree>
    <p:extLst>
      <p:ext uri="{BB962C8B-B14F-4D97-AF65-F5344CB8AC3E}">
        <p14:creationId xmlns:p14="http://schemas.microsoft.com/office/powerpoint/2010/main" val="142311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7"/>
          <p:cNvSpPr txBox="1">
            <a:spLocks noChangeArrowheads="1"/>
          </p:cNvSpPr>
          <p:nvPr/>
        </p:nvSpPr>
        <p:spPr bwMode="auto">
          <a:xfrm>
            <a:off x="499532" y="641992"/>
            <a:ext cx="1114213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Цель </a:t>
            </a: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тестирования: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профилактика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незаконного потребления обучающимися наркотических средств и психотропных веществ.</a:t>
            </a:r>
            <a:endParaRPr lang="ru-RU" sz="18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" name="TextBox 29"/>
          <p:cNvSpPr txBox="1">
            <a:spLocks noChangeArrowheads="1"/>
          </p:cNvSpPr>
          <p:nvPr/>
        </p:nvSpPr>
        <p:spPr bwMode="auto">
          <a:xfrm>
            <a:off x="995921" y="1383432"/>
            <a:ext cx="10149355" cy="121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Задачи </a:t>
            </a: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тестирования: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определить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количество и долю обучающихся общеобразовательных организаций Томской области, которые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могут быть отнесены к группе риска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по наличию склонности к отклоняющемуся поведению и нуждаются в профилактическом медицинском осмотре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 целью уточнения ситуации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по немедицинскому потреблению наркотических средств и психотропных веществ.</a:t>
            </a:r>
          </a:p>
        </p:txBody>
      </p:sp>
      <p:sp>
        <p:nvSpPr>
          <p:cNvPr id="5" name="TextBox 33"/>
          <p:cNvSpPr txBox="1">
            <a:spLocks noChangeArrowheads="1"/>
          </p:cNvSpPr>
          <p:nvPr/>
        </p:nvSpPr>
        <p:spPr bwMode="auto">
          <a:xfrm>
            <a:off x="427808" y="2738841"/>
            <a:ext cx="6791598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Методика: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c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2019 г. Тестирование обучающихся 7-11-х классов, достигших возраста 13 лет, проводится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основе Единой методики социально-психологического тестирования обучающихся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разработанной ФГБНУ «Центр защиты прав и интересов детей» в соответствии с поручением Государственного антинаркотического комитета (протокол от 11.12.2017 г. № 35).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Правообладателем методики является Министерство просвещения Российской Федерации.</a:t>
            </a:r>
            <a:endParaRPr lang="en-US" sz="16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7803" y="87994"/>
            <a:ext cx="520559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Цели и задачи Тестирования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2014" y="5237406"/>
            <a:ext cx="6800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Тестирование проводится в онлайн-режиме в программном комплексе «СПТ» (онлайн-система анализа и обработки результатов проведения социально-психологического тестирования).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61849" y="3149268"/>
            <a:ext cx="3979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latin typeface="Times New Roman"/>
                <a:cs typeface="Times New Roman"/>
              </a:rPr>
              <a:t>В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соответствии</a:t>
            </a:r>
            <a:r>
              <a:rPr lang="ru-RU" sz="1600" dirty="0">
                <a:latin typeface="Times New Roman"/>
                <a:cs typeface="Times New Roman"/>
              </a:rPr>
              <a:t> с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п.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40" dirty="0">
                <a:latin typeface="Times New Roman"/>
                <a:cs typeface="Times New Roman"/>
              </a:rPr>
              <a:t>11</a:t>
            </a:r>
            <a:r>
              <a:rPr lang="ru-RU" sz="1600" spc="-3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плана</a:t>
            </a:r>
            <a:r>
              <a:rPr lang="ru-RU" sz="1600" dirty="0">
                <a:latin typeface="Times New Roman"/>
                <a:cs typeface="Times New Roman"/>
              </a:rPr>
              <a:t> мероприятий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5" dirty="0">
                <a:latin typeface="Times New Roman"/>
                <a:cs typeface="Times New Roman"/>
              </a:rPr>
              <a:t>по</a:t>
            </a:r>
            <a:r>
              <a:rPr lang="ru-RU" sz="1600" dirty="0">
                <a:latin typeface="Times New Roman"/>
                <a:cs typeface="Times New Roman"/>
              </a:rPr>
              <a:t> реализации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Концепции</a:t>
            </a:r>
            <a:r>
              <a:rPr lang="ru-RU" sz="1600" spc="-10" dirty="0">
                <a:latin typeface="Times New Roman"/>
                <a:cs typeface="Times New Roman"/>
              </a:rPr>
              <a:t> профилактики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употребления </a:t>
            </a:r>
            <a:r>
              <a:rPr lang="ru-RU" sz="1600" spc="-434" dirty="0">
                <a:latin typeface="Times New Roman"/>
                <a:cs typeface="Times New Roman"/>
              </a:rPr>
              <a:t> </a:t>
            </a:r>
            <a:r>
              <a:rPr lang="ru-RU" sz="1600" spc="-10" dirty="0" err="1">
                <a:latin typeface="Times New Roman"/>
                <a:cs typeface="Times New Roman"/>
              </a:rPr>
              <a:t>психоактивных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5" dirty="0">
                <a:latin typeface="Times New Roman"/>
                <a:cs typeface="Times New Roman"/>
              </a:rPr>
              <a:t>веществ</a:t>
            </a:r>
            <a:r>
              <a:rPr lang="ru-RU" sz="1600" spc="1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в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образовательной</a:t>
            </a:r>
            <a:r>
              <a:rPr lang="ru-RU" sz="1600" spc="-5" dirty="0">
                <a:latin typeface="Times New Roman"/>
                <a:cs typeface="Times New Roman"/>
              </a:rPr>
              <a:t> среде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  <a:r>
              <a:rPr lang="ru-RU" sz="1600" spc="-10" dirty="0">
                <a:latin typeface="Times New Roman"/>
                <a:cs typeface="Times New Roman"/>
              </a:rPr>
              <a:t>на</a:t>
            </a:r>
            <a:r>
              <a:rPr lang="ru-RU" sz="1600" spc="-5" dirty="0">
                <a:latin typeface="Times New Roman"/>
                <a:cs typeface="Times New Roman"/>
              </a:rPr>
              <a:t> </a:t>
            </a:r>
            <a:r>
              <a:rPr lang="ru-RU" sz="1600" spc="-15" dirty="0">
                <a:latin typeface="Times New Roman"/>
                <a:cs typeface="Times New Roman"/>
              </a:rPr>
              <a:t>период</a:t>
            </a:r>
            <a:r>
              <a:rPr lang="ru-RU" sz="1600" spc="-1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2021-2025</a:t>
            </a:r>
            <a:r>
              <a:rPr lang="ru-RU" sz="1600" spc="5" dirty="0">
                <a:latin typeface="Times New Roman"/>
                <a:cs typeface="Times New Roman"/>
              </a:rPr>
              <a:t> </a:t>
            </a:r>
            <a:r>
              <a:rPr lang="ru-RU" sz="1600" spc="-20" dirty="0">
                <a:latin typeface="Times New Roman"/>
                <a:cs typeface="Times New Roman"/>
              </a:rPr>
              <a:t>годов,</a:t>
            </a:r>
            <a:r>
              <a:rPr lang="ru-RU" sz="1600" spc="-15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в</a:t>
            </a:r>
            <a:r>
              <a:rPr lang="ru-RU" sz="1600" b="1" spc="5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2022-2023</a:t>
            </a:r>
            <a:r>
              <a:rPr lang="ru-RU" sz="1600" b="1" dirty="0">
                <a:latin typeface="Times New Roman"/>
                <a:cs typeface="Times New Roman"/>
              </a:rPr>
              <a:t> </a:t>
            </a:r>
            <a:r>
              <a:rPr lang="ru-RU" sz="1600" b="1" spc="-105" dirty="0">
                <a:latin typeface="Times New Roman"/>
                <a:cs typeface="Times New Roman"/>
              </a:rPr>
              <a:t>г. </a:t>
            </a:r>
            <a:r>
              <a:rPr lang="ru-RU" sz="1600" b="1" spc="-100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осуществлена</a:t>
            </a:r>
            <a:r>
              <a:rPr lang="ru-RU" sz="1600" b="1" spc="-10" dirty="0">
                <a:latin typeface="Times New Roman"/>
                <a:cs typeface="Times New Roman"/>
              </a:rPr>
              <a:t> доработка</a:t>
            </a:r>
            <a:r>
              <a:rPr lang="ru-RU" sz="1600" b="1" spc="5" dirty="0">
                <a:latin typeface="Times New Roman"/>
                <a:cs typeface="Times New Roman"/>
              </a:rPr>
              <a:t> </a:t>
            </a:r>
            <a:r>
              <a:rPr lang="ru-RU" sz="1600" b="1" spc="-5" dirty="0">
                <a:latin typeface="Times New Roman"/>
                <a:cs typeface="Times New Roman"/>
              </a:rPr>
              <a:t>ЕМ</a:t>
            </a:r>
            <a:r>
              <a:rPr lang="ru-RU" sz="1600" b="1" spc="10" dirty="0">
                <a:latin typeface="Times New Roman"/>
                <a:cs typeface="Times New Roman"/>
              </a:rPr>
              <a:t> </a:t>
            </a:r>
            <a:r>
              <a:rPr lang="ru-RU" sz="1600" b="1" spc="-50" dirty="0">
                <a:latin typeface="Times New Roman"/>
                <a:cs typeface="Times New Roman"/>
              </a:rPr>
              <a:t>СПТ.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8744" y="5269047"/>
            <a:ext cx="4720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ЕМ</a:t>
            </a:r>
            <a:r>
              <a:rPr lang="ru-RU" b="1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СПТ полностью или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какая-либо</a:t>
            </a:r>
            <a:r>
              <a:rPr lang="ru-RU" b="1" spc="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b="1" spc="5" dirty="0" smtClean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ее</a:t>
            </a:r>
            <a:r>
              <a:rPr lang="ru-RU" b="1" spc="-1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часть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не </a:t>
            </a:r>
            <a:r>
              <a:rPr lang="ru-RU" b="1" spc="-2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может</a:t>
            </a:r>
            <a:r>
              <a:rPr lang="ru-RU" b="1" spc="-1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находиться</a:t>
            </a:r>
            <a:r>
              <a:rPr lang="ru-RU" b="1" spc="1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в </a:t>
            </a:r>
            <a:r>
              <a:rPr lang="ru-RU" b="1" spc="-1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открытом</a:t>
            </a:r>
            <a:r>
              <a:rPr lang="ru-RU" b="1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доступе</a:t>
            </a:r>
            <a:r>
              <a:rPr lang="ru-RU" b="1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для всеобщего</a:t>
            </a:r>
            <a:r>
              <a:rPr lang="ru-RU" b="1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ознакомления.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559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65445" y="121838"/>
            <a:ext cx="541577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Программный комплекс СПТ</a:t>
            </a:r>
          </a:p>
        </p:txBody>
      </p:sp>
      <p:sp>
        <p:nvSpPr>
          <p:cNvPr id="16" name="TextBox 33">
            <a:extLst>
              <a:ext uri="{FF2B5EF4-FFF2-40B4-BE49-F238E27FC236}">
                <a16:creationId xmlns:a16="http://schemas.microsoft.com/office/drawing/2014/main" id="{B214B29F-43F6-4219-9F81-4EED4223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3" y="687324"/>
            <a:ext cx="11109550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Алгоритм действий школьного координатора по завершению тестирования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5013" y="1517529"/>
            <a:ext cx="11856640" cy="5111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1. </a:t>
            </a: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Завершаем работу в программном комплексе СПТ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(Инструкция по работе с программный комплексом)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2. </a:t>
            </a: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Выгружаем результаты тестирования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флешку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/CD. Файлы должны быть переименованы по образцу</a:t>
            </a:r>
          </a:p>
          <a:p>
            <a:pPr algn="ctr">
              <a:spcAft>
                <a:spcPts val="0"/>
              </a:spcAft>
              <a:tabLst>
                <a:tab pos="540385" algn="l"/>
              </a:tabLs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«Наименование общеобразовательной организации А 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130.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pdf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«Наименование общеобразовательной организации В -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170.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pdf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»</a:t>
            </a:r>
          </a:p>
          <a:p>
            <a:pPr marL="273050" indent="-27305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3. </a:t>
            </a: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Заполняем и подписываем Акт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передачи результатов тестирования (Инструкция по работе с программный комплексом)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 4. </a:t>
            </a: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Берем конверт, наклеиваем этикету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 В конверт складываем:</a:t>
            </a:r>
          </a:p>
          <a:p>
            <a:pPr marL="355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Акт передачи результатов тестирования</a:t>
            </a:r>
          </a:p>
          <a:p>
            <a:pPr marL="355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флешку с результатами тестирования (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А-130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В-170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). </a:t>
            </a:r>
          </a:p>
          <a:p>
            <a:pPr marL="3556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Конверт заклеиваем и передаем по назначению (муниципальному координатору).</a:t>
            </a:r>
          </a:p>
          <a:p>
            <a:pPr marL="265113" indent="-265113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5. По окончанию проверки переданных материалов, </a:t>
            </a: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самостоятельно контролируем возврат флешки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(на флешке информация будет удалена перед возвратом).</a:t>
            </a:r>
          </a:p>
          <a:p>
            <a:pPr marL="265113" indent="-265113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6. </a:t>
            </a: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Информированные согласия хранятся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образовательной организации </a:t>
            </a: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 момента отчисления обучающихся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</a:p>
          <a:p>
            <a:pPr marL="265113" indent="-265113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7. </a:t>
            </a: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Результаты тестирования (файлы с результатами </a:t>
            </a:r>
            <a:r>
              <a:rPr lang="ru-RU" u="sng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А-130</a:t>
            </a: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u="sng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В-170</a:t>
            </a: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); файл </a:t>
            </a:r>
            <a:r>
              <a:rPr lang="en-US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Excel </a:t>
            </a: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«индивидуальный код – ФИО» хранятся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образовательной организации </a:t>
            </a: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 момента отчисления обучающихся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флешке/диске в местах, гарантирующих конфиденциальность.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Запрещается хранение файлов на ПК с общим доступом.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91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36240" y="240236"/>
            <a:ext cx="893565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Этап 2. Профилактические медицинские осмотры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423" y="879565"/>
            <a:ext cx="11873375" cy="543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ru-RU" b="1" spc="-15" dirty="0">
                <a:latin typeface="Times New Roman"/>
                <a:cs typeface="Times New Roman"/>
              </a:rPr>
              <a:t>Рекомендации</a:t>
            </a:r>
            <a:r>
              <a:rPr lang="ru-RU" b="1" spc="10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по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b="1" spc="-25" dirty="0">
                <a:latin typeface="Times New Roman"/>
                <a:cs typeface="Times New Roman"/>
              </a:rPr>
              <a:t>переходу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на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2</a:t>
            </a:r>
            <a:r>
              <a:rPr lang="ru-RU" b="1" spc="-10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этап</a:t>
            </a:r>
            <a:r>
              <a:rPr lang="ru-RU" b="1" dirty="0">
                <a:latin typeface="Times New Roman"/>
                <a:cs typeface="Times New Roman"/>
              </a:rPr>
              <a:t> (Профилактические</a:t>
            </a:r>
            <a:r>
              <a:rPr lang="ru-RU" b="1" spc="10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медицинские</a:t>
            </a:r>
            <a:r>
              <a:rPr lang="ru-RU" b="1" spc="15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осмотры</a:t>
            </a:r>
            <a:r>
              <a:rPr lang="ru-RU" b="1" dirty="0">
                <a:latin typeface="Times New Roman"/>
                <a:cs typeface="Times New Roman"/>
              </a:rPr>
              <a:t> –</a:t>
            </a:r>
            <a:r>
              <a:rPr lang="ru-RU" b="1" spc="-10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далее</a:t>
            </a:r>
            <a:r>
              <a:rPr lang="ru-RU" b="1" spc="1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ПМО):</a:t>
            </a:r>
            <a:endParaRPr lang="ru-RU" dirty="0">
              <a:latin typeface="Times New Roman"/>
              <a:cs typeface="Times New Roman"/>
            </a:endParaRPr>
          </a:p>
          <a:p>
            <a:pPr marL="840105" marR="5080" indent="-287020">
              <a:lnSpc>
                <a:spcPct val="100000"/>
              </a:lnSpc>
              <a:spcBef>
                <a:spcPts val="155"/>
              </a:spcBef>
              <a:buClr>
                <a:srgbClr val="006FC0"/>
              </a:buClr>
              <a:buFont typeface="Courier New" panose="02070309020205020404" pitchFamily="49" charset="0"/>
              <a:buChar char="o"/>
              <a:tabLst>
                <a:tab pos="840740" algn="l"/>
                <a:tab pos="2524125" algn="l"/>
                <a:tab pos="4043679" algn="l"/>
                <a:tab pos="6191250" algn="l"/>
                <a:tab pos="7527925" algn="l"/>
                <a:tab pos="8858250" algn="l"/>
                <a:tab pos="10390505" algn="l"/>
              </a:tabLst>
            </a:pP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lang="ru-RU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</a:t>
            </a:r>
            <a:r>
              <a:rPr lang="ru-RU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ен</a:t>
            </a:r>
            <a:r>
              <a:rPr lang="ru-RU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</a:t>
            </a: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lang="ru-RU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</a:t>
            </a: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lang="ru-RU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lang="ru-RU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ация	о</a:t>
            </a:r>
            <a:r>
              <a:rPr lang="ru-RU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</a:t>
            </a:r>
            <a:r>
              <a:rPr lang="ru-RU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у</a:t>
            </a:r>
            <a:r>
              <a:rPr lang="ru-RU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</a:t>
            </a:r>
            <a:r>
              <a:rPr lang="ru-RU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аю</a:t>
            </a:r>
            <a:r>
              <a:rPr lang="ru-RU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щ</a:t>
            </a: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lang="ru-RU" u="sng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</a:t>
            </a:r>
            <a:r>
              <a:rPr lang="ru-RU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я</a:t>
            </a:r>
            <a:r>
              <a:rPr lang="ru-RU" dirty="0">
                <a:latin typeface="Times New Roman"/>
                <a:cs typeface="Times New Roman"/>
              </a:rPr>
              <a:t>,	</a:t>
            </a:r>
            <a:r>
              <a:rPr lang="ru-RU" spc="-5" dirty="0">
                <a:latin typeface="Times New Roman"/>
                <a:cs typeface="Times New Roman"/>
              </a:rPr>
              <a:t>по</a:t>
            </a:r>
            <a:r>
              <a:rPr lang="ru-RU" spc="-10" dirty="0">
                <a:latin typeface="Times New Roman"/>
                <a:cs typeface="Times New Roman"/>
              </a:rPr>
              <a:t>п</a:t>
            </a:r>
            <a:r>
              <a:rPr lang="ru-RU" dirty="0">
                <a:latin typeface="Times New Roman"/>
                <a:cs typeface="Times New Roman"/>
              </a:rPr>
              <a:t>а</a:t>
            </a:r>
            <a:r>
              <a:rPr lang="ru-RU" spc="5" dirty="0">
                <a:latin typeface="Times New Roman"/>
                <a:cs typeface="Times New Roman"/>
              </a:rPr>
              <a:t>в</a:t>
            </a:r>
            <a:r>
              <a:rPr lang="ru-RU" dirty="0">
                <a:latin typeface="Times New Roman"/>
                <a:cs typeface="Times New Roman"/>
              </a:rPr>
              <a:t>ш</a:t>
            </a:r>
            <a:r>
              <a:rPr lang="ru-RU" spc="-5" dirty="0">
                <a:latin typeface="Times New Roman"/>
                <a:cs typeface="Times New Roman"/>
              </a:rPr>
              <a:t>и</a:t>
            </a:r>
            <a:r>
              <a:rPr lang="ru-RU" dirty="0">
                <a:latin typeface="Times New Roman"/>
                <a:cs typeface="Times New Roman"/>
              </a:rPr>
              <a:t>х </a:t>
            </a:r>
            <a:r>
              <a:rPr lang="ru-RU" spc="9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 </a:t>
            </a:r>
            <a:r>
              <a:rPr lang="ru-RU" spc="8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г</a:t>
            </a:r>
            <a:r>
              <a:rPr lang="ru-RU" spc="-25" dirty="0">
                <a:latin typeface="Times New Roman"/>
                <a:cs typeface="Times New Roman"/>
              </a:rPr>
              <a:t>р</a:t>
            </a:r>
            <a:r>
              <a:rPr lang="ru-RU" dirty="0">
                <a:latin typeface="Times New Roman"/>
                <a:cs typeface="Times New Roman"/>
              </a:rPr>
              <a:t>уп</a:t>
            </a:r>
            <a:r>
              <a:rPr lang="ru-RU" spc="-10" dirty="0">
                <a:latin typeface="Times New Roman"/>
                <a:cs typeface="Times New Roman"/>
              </a:rPr>
              <a:t>п</a:t>
            </a:r>
            <a:r>
              <a:rPr lang="ru-RU" dirty="0">
                <a:latin typeface="Times New Roman"/>
                <a:cs typeface="Times New Roman"/>
              </a:rPr>
              <a:t>у	</a:t>
            </a:r>
            <a:r>
              <a:rPr lang="ru-RU" spc="-5" dirty="0">
                <a:latin typeface="Times New Roman"/>
                <a:cs typeface="Times New Roman"/>
              </a:rPr>
              <a:t>вы</a:t>
            </a:r>
            <a:r>
              <a:rPr lang="ru-RU" spc="5" dirty="0">
                <a:latin typeface="Times New Roman"/>
                <a:cs typeface="Times New Roman"/>
              </a:rPr>
              <a:t>с</a:t>
            </a:r>
            <a:r>
              <a:rPr lang="ru-RU" spc="-50" dirty="0">
                <a:latin typeface="Times New Roman"/>
                <a:cs typeface="Times New Roman"/>
              </a:rPr>
              <a:t>о</a:t>
            </a:r>
            <a:r>
              <a:rPr lang="ru-RU" spc="-20" dirty="0">
                <a:latin typeface="Times New Roman"/>
                <a:cs typeface="Times New Roman"/>
              </a:rPr>
              <a:t>ч</a:t>
            </a:r>
            <a:r>
              <a:rPr lang="ru-RU" spc="-10" dirty="0">
                <a:latin typeface="Times New Roman"/>
                <a:cs typeface="Times New Roman"/>
              </a:rPr>
              <a:t>а</a:t>
            </a:r>
            <a:r>
              <a:rPr lang="ru-RU" spc="-5" dirty="0">
                <a:latin typeface="Times New Roman"/>
                <a:cs typeface="Times New Roman"/>
              </a:rPr>
              <a:t>йш</a:t>
            </a:r>
            <a:r>
              <a:rPr lang="ru-RU" spc="5" dirty="0">
                <a:latin typeface="Times New Roman"/>
                <a:cs typeface="Times New Roman"/>
              </a:rPr>
              <a:t>е</a:t>
            </a:r>
            <a:r>
              <a:rPr lang="ru-RU" dirty="0">
                <a:latin typeface="Times New Roman"/>
                <a:cs typeface="Times New Roman"/>
              </a:rPr>
              <a:t>й	</a:t>
            </a:r>
            <a:r>
              <a:rPr lang="ru-RU" spc="-10" dirty="0">
                <a:latin typeface="Times New Roman"/>
                <a:cs typeface="Times New Roman"/>
              </a:rPr>
              <a:t>в</a:t>
            </a:r>
            <a:r>
              <a:rPr lang="ru-RU" dirty="0">
                <a:latin typeface="Times New Roman"/>
                <a:cs typeface="Times New Roman"/>
              </a:rPr>
              <a:t>ер</a:t>
            </a:r>
            <a:r>
              <a:rPr lang="ru-RU" spc="-45" dirty="0">
                <a:latin typeface="Times New Roman"/>
                <a:cs typeface="Times New Roman"/>
              </a:rPr>
              <a:t>о</a:t>
            </a:r>
            <a:r>
              <a:rPr lang="ru-RU" dirty="0">
                <a:latin typeface="Times New Roman"/>
                <a:cs typeface="Times New Roman"/>
              </a:rPr>
              <a:t>ятн</a:t>
            </a:r>
            <a:r>
              <a:rPr lang="ru-RU" spc="35" dirty="0">
                <a:latin typeface="Times New Roman"/>
                <a:cs typeface="Times New Roman"/>
              </a:rPr>
              <a:t>о</a:t>
            </a:r>
            <a:r>
              <a:rPr lang="ru-RU" dirty="0">
                <a:latin typeface="Times New Roman"/>
                <a:cs typeface="Times New Roman"/>
              </a:rPr>
              <a:t>с</a:t>
            </a:r>
            <a:r>
              <a:rPr lang="ru-RU" spc="5" dirty="0">
                <a:latin typeface="Times New Roman"/>
                <a:cs typeface="Times New Roman"/>
              </a:rPr>
              <a:t>т</a:t>
            </a:r>
            <a:r>
              <a:rPr lang="ru-RU" dirty="0">
                <a:latin typeface="Times New Roman"/>
                <a:cs typeface="Times New Roman"/>
              </a:rPr>
              <a:t>и	</a:t>
            </a:r>
            <a:r>
              <a:rPr lang="ru-RU" spc="-10" dirty="0">
                <a:latin typeface="Times New Roman"/>
                <a:cs typeface="Times New Roman"/>
              </a:rPr>
              <a:t>в</a:t>
            </a:r>
            <a:r>
              <a:rPr lang="ru-RU" spc="-15" dirty="0">
                <a:latin typeface="Times New Roman"/>
                <a:cs typeface="Times New Roman"/>
              </a:rPr>
              <a:t>о</a:t>
            </a:r>
            <a:r>
              <a:rPr lang="ru-RU" spc="-25" dirty="0">
                <a:latin typeface="Times New Roman"/>
                <a:cs typeface="Times New Roman"/>
              </a:rPr>
              <a:t>в</a:t>
            </a:r>
            <a:r>
              <a:rPr lang="ru-RU" dirty="0">
                <a:latin typeface="Times New Roman"/>
                <a:cs typeface="Times New Roman"/>
              </a:rPr>
              <a:t>л</a:t>
            </a:r>
            <a:r>
              <a:rPr lang="ru-RU" spc="-45" dirty="0">
                <a:latin typeface="Times New Roman"/>
                <a:cs typeface="Times New Roman"/>
              </a:rPr>
              <a:t>е</a:t>
            </a:r>
            <a:r>
              <a:rPr lang="ru-RU" spc="-10" dirty="0">
                <a:latin typeface="Times New Roman"/>
                <a:cs typeface="Times New Roman"/>
              </a:rPr>
              <a:t>ч</a:t>
            </a:r>
            <a:r>
              <a:rPr lang="ru-RU" dirty="0">
                <a:latin typeface="Times New Roman"/>
                <a:cs typeface="Times New Roman"/>
              </a:rPr>
              <a:t>ения </a:t>
            </a:r>
            <a:r>
              <a:rPr lang="ru-RU" spc="9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(с	</a:t>
            </a:r>
            <a:r>
              <a:rPr lang="ru-RU" spc="-5" dirty="0">
                <a:latin typeface="Times New Roman"/>
                <a:cs typeface="Times New Roman"/>
              </a:rPr>
              <a:t>п</a:t>
            </a:r>
            <a:r>
              <a:rPr lang="ru-RU" spc="-40" dirty="0">
                <a:latin typeface="Times New Roman"/>
                <a:cs typeface="Times New Roman"/>
              </a:rPr>
              <a:t>о</a:t>
            </a:r>
            <a:r>
              <a:rPr lang="ru-RU" dirty="0">
                <a:latin typeface="Times New Roman"/>
                <a:cs typeface="Times New Roman"/>
              </a:rPr>
              <a:t>мо</a:t>
            </a:r>
            <a:r>
              <a:rPr lang="ru-RU" spc="5" dirty="0">
                <a:latin typeface="Times New Roman"/>
                <a:cs typeface="Times New Roman"/>
              </a:rPr>
              <a:t>щ</a:t>
            </a:r>
            <a:r>
              <a:rPr lang="ru-RU" spc="-5" dirty="0">
                <a:latin typeface="Times New Roman"/>
                <a:cs typeface="Times New Roman"/>
              </a:rPr>
              <a:t>ью  </a:t>
            </a:r>
            <a:r>
              <a:rPr lang="ru-RU" spc="-10" dirty="0">
                <a:latin typeface="Times New Roman"/>
                <a:cs typeface="Times New Roman"/>
              </a:rPr>
              <a:t>файла-ключа).</a:t>
            </a:r>
            <a:endParaRPr lang="ru-RU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Clr>
                <a:srgbClr val="006FC0"/>
              </a:buClr>
              <a:buFont typeface="Courier New" panose="02070309020205020404" pitchFamily="49" charset="0"/>
              <a:buChar char="o"/>
            </a:pPr>
            <a:endParaRPr lang="ru-RU" sz="1550" dirty="0">
              <a:latin typeface="Times New Roman"/>
              <a:cs typeface="Times New Roman"/>
            </a:endParaRPr>
          </a:p>
          <a:p>
            <a:pPr marL="840105" indent="-287020"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Font typeface="Courier New" panose="02070309020205020404" pitchFamily="49" charset="0"/>
              <a:buChar char="o"/>
              <a:tabLst>
                <a:tab pos="840740" algn="l"/>
              </a:tabLst>
            </a:pP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Создание</a:t>
            </a:r>
            <a:r>
              <a:rPr lang="ru-RU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поименного</a:t>
            </a:r>
            <a:r>
              <a:rPr lang="ru-RU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списка</a:t>
            </a:r>
            <a:r>
              <a:rPr lang="ru-RU" spc="-5" dirty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Clr>
                <a:srgbClr val="006FC0"/>
              </a:buClr>
              <a:buFont typeface="Courier New" panose="02070309020205020404" pitchFamily="49" charset="0"/>
              <a:buChar char="o"/>
            </a:pPr>
            <a:endParaRPr lang="ru-RU" sz="1550" dirty="0">
              <a:latin typeface="Times New Roman"/>
              <a:cs typeface="Times New Roman"/>
            </a:endParaRPr>
          </a:p>
          <a:p>
            <a:pPr marL="840105" indent="-287020"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Font typeface="Courier New" panose="02070309020205020404" pitchFamily="49" charset="0"/>
              <a:buChar char="o"/>
              <a:tabLst>
                <a:tab pos="840740" algn="l"/>
              </a:tabLst>
            </a:pP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Анализ</a:t>
            </a:r>
            <a:r>
              <a:rPr lang="ru-RU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ответов</a:t>
            </a:r>
            <a:r>
              <a:rPr lang="ru-RU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</a:t>
            </a:r>
            <a:r>
              <a:rPr lang="ru-RU" spc="-15" dirty="0">
                <a:latin typeface="Times New Roman"/>
                <a:cs typeface="Times New Roman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pPr marL="840105" indent="-287020">
              <a:lnSpc>
                <a:spcPct val="100000"/>
              </a:lnSpc>
              <a:spcBef>
                <a:spcPts val="1800"/>
              </a:spcBef>
              <a:buClr>
                <a:srgbClr val="006FC0"/>
              </a:buClr>
              <a:buFont typeface="Courier New" panose="02070309020205020404" pitchFamily="49" charset="0"/>
              <a:buChar char="o"/>
              <a:tabLst>
                <a:tab pos="840740" algn="l"/>
              </a:tabLst>
            </a:pP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Планирование</a:t>
            </a:r>
            <a:r>
              <a:rPr lang="ru-RU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дальнейшей </a:t>
            </a: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работы</a:t>
            </a:r>
            <a:r>
              <a:rPr lang="ru-RU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обучающимися</a:t>
            </a:r>
            <a:r>
              <a:rPr lang="ru-RU" dirty="0">
                <a:latin typeface="Times New Roman"/>
                <a:cs typeface="Times New Roman"/>
              </a:rPr>
              <a:t> и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родителями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(законными</a:t>
            </a:r>
            <a:r>
              <a:rPr lang="ru-RU" dirty="0">
                <a:latin typeface="Times New Roman"/>
                <a:cs typeface="Times New Roman"/>
              </a:rPr>
              <a:t> представителями).</a:t>
            </a:r>
          </a:p>
          <a:p>
            <a:pPr marL="285750" indent="-285750">
              <a:lnSpc>
                <a:spcPct val="100000"/>
              </a:lnSpc>
              <a:spcBef>
                <a:spcPts val="15"/>
              </a:spcBef>
              <a:buClr>
                <a:srgbClr val="006FC0"/>
              </a:buClr>
              <a:buFont typeface="Courier New" panose="02070309020205020404" pitchFamily="49" charset="0"/>
              <a:buChar char="o"/>
            </a:pPr>
            <a:endParaRPr lang="ru-RU" sz="1550" dirty="0">
              <a:latin typeface="Times New Roman"/>
              <a:cs typeface="Times New Roman"/>
            </a:endParaRPr>
          </a:p>
          <a:p>
            <a:pPr marL="840105" marR="955675" indent="-287020">
              <a:lnSpc>
                <a:spcPct val="100000"/>
              </a:lnSpc>
              <a:buClr>
                <a:srgbClr val="006FC0"/>
              </a:buClr>
              <a:buFont typeface="Courier New" panose="02070309020205020404" pitchFamily="49" charset="0"/>
              <a:buChar char="o"/>
              <a:tabLst>
                <a:tab pos="840740" algn="l"/>
              </a:tabLst>
            </a:pP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Организация индивидуальной</a:t>
            </a:r>
            <a:r>
              <a:rPr lang="ru-RU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 </a:t>
            </a: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групповой</a:t>
            </a:r>
            <a:r>
              <a:rPr lang="ru-RU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работы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обучающимися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5" dirty="0">
                <a:latin typeface="Times New Roman"/>
                <a:cs typeface="Times New Roman"/>
              </a:rPr>
              <a:t> их </a:t>
            </a:r>
            <a:r>
              <a:rPr lang="ru-RU" spc="-10" dirty="0">
                <a:latin typeface="Times New Roman"/>
                <a:cs typeface="Times New Roman"/>
              </a:rPr>
              <a:t>родителями</a:t>
            </a:r>
            <a:r>
              <a:rPr lang="ru-RU" spc="-20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(законными </a:t>
            </a:r>
            <a:r>
              <a:rPr lang="ru-RU" spc="-434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представителями)</a:t>
            </a:r>
            <a:r>
              <a:rPr lang="ru-RU" spc="-3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(рекомендуется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до </a:t>
            </a:r>
            <a:r>
              <a:rPr lang="ru-RU" dirty="0" smtClean="0">
                <a:latin typeface="Times New Roman"/>
                <a:cs typeface="Times New Roman"/>
              </a:rPr>
              <a:t>31.12.2023</a:t>
            </a:r>
            <a:r>
              <a:rPr lang="ru-RU" spc="-15" dirty="0" smtClean="0">
                <a:latin typeface="Times New Roman"/>
                <a:cs typeface="Times New Roman"/>
              </a:rPr>
              <a:t> </a:t>
            </a:r>
            <a:r>
              <a:rPr lang="ru-RU" spc="-100" dirty="0">
                <a:latin typeface="Times New Roman"/>
                <a:cs typeface="Times New Roman"/>
              </a:rPr>
              <a:t>г.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провести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минимум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одно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занятие).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600" dirty="0">
              <a:latin typeface="Times New Roman"/>
              <a:cs typeface="Times New Roman"/>
            </a:endParaRPr>
          </a:p>
          <a:p>
            <a:pPr marL="1160145">
              <a:lnSpc>
                <a:spcPct val="100000"/>
              </a:lnSpc>
            </a:pPr>
            <a:r>
              <a:rPr lang="ru-RU" b="1" dirty="0">
                <a:latin typeface="Times New Roman"/>
                <a:cs typeface="Times New Roman"/>
              </a:rPr>
              <a:t>При</a:t>
            </a:r>
            <a:r>
              <a:rPr lang="ru-RU" b="1" spc="-10" dirty="0">
                <a:latin typeface="Times New Roman"/>
                <a:cs typeface="Times New Roman"/>
              </a:rPr>
              <a:t> </a:t>
            </a:r>
            <a:r>
              <a:rPr lang="ru-RU" b="1" spc="-20" dirty="0">
                <a:latin typeface="Times New Roman"/>
                <a:cs typeface="Times New Roman"/>
              </a:rPr>
              <a:t>соблюдении</a:t>
            </a:r>
            <a:r>
              <a:rPr lang="ru-RU" b="1" spc="15" dirty="0">
                <a:latin typeface="Times New Roman"/>
                <a:cs typeface="Times New Roman"/>
              </a:rPr>
              <a:t> </a:t>
            </a:r>
            <a:r>
              <a:rPr lang="ru-RU" b="1" spc="-5" dirty="0">
                <a:latin typeface="Times New Roman"/>
                <a:cs typeface="Times New Roman"/>
              </a:rPr>
              <a:t>вышеперечисленных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b="1" spc="-10" dirty="0">
                <a:latin typeface="Times New Roman"/>
                <a:cs typeface="Times New Roman"/>
              </a:rPr>
              <a:t>рекомендаций,</a:t>
            </a:r>
            <a:r>
              <a:rPr lang="ru-RU" b="1" spc="20" dirty="0">
                <a:latin typeface="Times New Roman"/>
                <a:cs typeface="Times New Roman"/>
              </a:rPr>
              <a:t> </a:t>
            </a:r>
            <a:r>
              <a:rPr lang="ru-RU" b="1" spc="-25" dirty="0">
                <a:latin typeface="Times New Roman"/>
                <a:cs typeface="Times New Roman"/>
              </a:rPr>
              <a:t>переход</a:t>
            </a:r>
            <a:r>
              <a:rPr lang="ru-RU" b="1" spc="-5" dirty="0">
                <a:latin typeface="Times New Roman"/>
                <a:cs typeface="Times New Roman"/>
              </a:rPr>
              <a:t> на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cs typeface="Times New Roman"/>
              </a:rPr>
              <a:t>ПМО </a:t>
            </a:r>
            <a:r>
              <a:rPr lang="ru-RU" b="1" spc="-40" dirty="0">
                <a:latin typeface="Times New Roman"/>
                <a:cs typeface="Times New Roman"/>
              </a:rPr>
              <a:t>будет</a:t>
            </a: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b="1" spc="-15" dirty="0">
                <a:latin typeface="Times New Roman"/>
                <a:cs typeface="Times New Roman"/>
              </a:rPr>
              <a:t>более</a:t>
            </a:r>
            <a:r>
              <a:rPr lang="ru-RU" b="1" spc="5" dirty="0">
                <a:latin typeface="Times New Roman"/>
                <a:cs typeface="Times New Roman"/>
              </a:rPr>
              <a:t> </a:t>
            </a:r>
            <a:r>
              <a:rPr lang="ru-RU" b="1" spc="-15" dirty="0">
                <a:latin typeface="Times New Roman"/>
                <a:cs typeface="Times New Roman"/>
              </a:rPr>
              <a:t>комфортным</a:t>
            </a:r>
            <a:r>
              <a:rPr lang="ru-RU" b="1" spc="2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</a:p>
          <a:p>
            <a:pPr marL="1160145" marR="300990">
              <a:lnSpc>
                <a:spcPct val="106900"/>
              </a:lnSpc>
              <a:spcBef>
                <a:spcPts val="10"/>
              </a:spcBef>
            </a:pPr>
            <a:r>
              <a:rPr lang="ru-RU" dirty="0">
                <a:latin typeface="Times New Roman"/>
                <a:cs typeface="Times New Roman"/>
              </a:rPr>
              <a:t>для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школьных</a:t>
            </a:r>
            <a:r>
              <a:rPr lang="ru-RU" spc="20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координаторов,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 для </a:t>
            </a:r>
            <a:r>
              <a:rPr lang="ru-RU" spc="-15" dirty="0">
                <a:latin typeface="Times New Roman"/>
                <a:cs typeface="Times New Roman"/>
              </a:rPr>
              <a:t>обучающихся,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 для </a:t>
            </a:r>
            <a:r>
              <a:rPr lang="ru-RU" spc="-10" dirty="0">
                <a:latin typeface="Times New Roman"/>
                <a:cs typeface="Times New Roman"/>
              </a:rPr>
              <a:t>родителей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(законных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представителей). 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Первые</a:t>
            </a:r>
            <a:r>
              <a:rPr lang="ru-RU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три</a:t>
            </a: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этапа</a:t>
            </a:r>
            <a:r>
              <a:rPr lang="ru-RU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ПМО</a:t>
            </a:r>
            <a:r>
              <a:rPr lang="ru-RU" u="sng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– </a:t>
            </a:r>
            <a:r>
              <a:rPr lang="ru-RU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это</a:t>
            </a:r>
            <a:r>
              <a:rPr lang="ru-RU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профилактика</a:t>
            </a:r>
            <a:r>
              <a:rPr lang="ru-RU" spc="-10" dirty="0">
                <a:latin typeface="Times New Roman"/>
                <a:cs typeface="Times New Roman"/>
              </a:rPr>
              <a:t>, включающая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в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себя </a:t>
            </a:r>
            <a:r>
              <a:rPr lang="ru-RU" dirty="0">
                <a:latin typeface="Times New Roman"/>
                <a:cs typeface="Times New Roman"/>
              </a:rPr>
              <a:t>интересную</a:t>
            </a:r>
            <a:r>
              <a:rPr lang="ru-RU" spc="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лекцию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от</a:t>
            </a:r>
            <a:r>
              <a:rPr lang="ru-RU" spc="15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сотрудников </a:t>
            </a:r>
            <a:r>
              <a:rPr lang="ru-RU" spc="-434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ОГБУЗ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25" dirty="0">
                <a:latin typeface="Times New Roman"/>
                <a:cs typeface="Times New Roman"/>
              </a:rPr>
              <a:t>«Томский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наркологический</a:t>
            </a:r>
            <a:r>
              <a:rPr lang="ru-RU" spc="-2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диспансер», </a:t>
            </a:r>
            <a:r>
              <a:rPr lang="ru-RU" spc="-10" dirty="0">
                <a:latin typeface="Times New Roman"/>
                <a:cs typeface="Times New Roman"/>
              </a:rPr>
              <a:t>показ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видеофильма.</a:t>
            </a:r>
            <a:endParaRPr lang="ru-RU" dirty="0">
              <a:latin typeface="Times New Roman"/>
              <a:cs typeface="Times New Roman"/>
            </a:endParaRPr>
          </a:p>
          <a:p>
            <a:pPr marL="1160145" marR="639445">
              <a:lnSpc>
                <a:spcPct val="106800"/>
              </a:lnSpc>
              <a:spcBef>
                <a:spcPts val="10"/>
              </a:spcBef>
            </a:pP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lang="ru-RU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абсолютного </a:t>
            </a: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большинства</a:t>
            </a:r>
            <a:r>
              <a:rPr lang="ru-RU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обучающихся </a:t>
            </a: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ПМО</a:t>
            </a:r>
            <a:r>
              <a:rPr lang="ru-RU" u="sng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заканчивается</a:t>
            </a:r>
            <a:r>
              <a:rPr lang="ru-RU" spc="-1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сразу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же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spc="5" dirty="0">
                <a:latin typeface="Times New Roman"/>
                <a:cs typeface="Times New Roman"/>
              </a:rPr>
              <a:t>после</a:t>
            </a:r>
            <a:r>
              <a:rPr lang="ru-RU" dirty="0">
                <a:latin typeface="Times New Roman"/>
                <a:cs typeface="Times New Roman"/>
              </a:rPr>
              <a:t> прослушивания </a:t>
            </a:r>
            <a:r>
              <a:rPr lang="ru-RU" spc="-434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лекции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cs typeface="Times New Roman"/>
              </a:rPr>
              <a:t>сдачи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ХТИ</a:t>
            </a:r>
            <a:r>
              <a:rPr lang="ru-RU" spc="10" dirty="0">
                <a:latin typeface="Times New Roman"/>
                <a:cs typeface="Times New Roman"/>
              </a:rPr>
              <a:t> </a:t>
            </a:r>
            <a:r>
              <a:rPr lang="ru-RU" spc="-15" dirty="0">
                <a:latin typeface="Times New Roman"/>
                <a:cs typeface="Times New Roman"/>
              </a:rPr>
              <a:t>(химико-токсикологические</a:t>
            </a:r>
            <a:r>
              <a:rPr lang="ru-RU" spc="-5" dirty="0">
                <a:latin typeface="Times New Roman"/>
                <a:cs typeface="Times New Roman"/>
              </a:rPr>
              <a:t> исследования).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5449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0375"/>
            <a:ext cx="10229850" cy="9874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План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мероприятий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по профилактической и коррекционной работе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0857" y="1555931"/>
            <a:ext cx="10298611" cy="47139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СПТ является неотъемлемым элементом плана воспитательной работы образовательной организации, обеспечивающей системное выявление обучающихся «группы риска» по вовлечению 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поведение, и организации с ними соответствующей профилактической, коррекционной работы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Диагностический аспект (недостоверные ответы)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Индивидуальная терапия (адресная психолого-педагогическая помощь)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Групповая коррекционная, развивающая терапия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Профилактические мероприятия (ПМО и др.)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 с обучающимися «группы риска» (явная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рискогенность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  <a:defRPr/>
            </a:pPr>
            <a:r>
              <a:rPr lang="ru-RU" sz="2200" dirty="0">
                <a:solidFill>
                  <a:srgbClr val="16625C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endParaRPr lang="ru-RU" sz="2200" dirty="0">
              <a:solidFill>
                <a:srgbClr val="16625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56923"/>
              </p:ext>
            </p:extLst>
          </p:nvPr>
        </p:nvGraphicFramePr>
        <p:xfrm>
          <a:off x="2934789" y="4365920"/>
          <a:ext cx="8528141" cy="19629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9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4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505" algn="l"/>
                        </a:tabLst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Кинолекторий «Закон для всех един»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Тренинг «Пойми меня»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Конкурс фоторабот «Смотри на меня - делай как я!»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Диспут –клуб «Закон и я»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Научно-практическая конференция «Публичная жестокость»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Правовая викторина «Закон и Подросток»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«Открытый разговор»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65" y="380115"/>
            <a:ext cx="1462452" cy="154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" y="4185760"/>
            <a:ext cx="13811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07614"/>
              </p:ext>
            </p:extLst>
          </p:nvPr>
        </p:nvGraphicFramePr>
        <p:xfrm>
          <a:off x="2760617" y="470262"/>
          <a:ext cx="8528141" cy="17103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5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03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505" algn="l"/>
                        </a:tabLst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en-US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Тематическая</a:t>
                      </a: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игра</a:t>
                      </a: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«</a:t>
                      </a:r>
                      <a:r>
                        <a:rPr lang="en-US" sz="16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ЗОЖификация</a:t>
                      </a: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»;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Тематический конкурс «Будь здоров!»;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Цикл мастер – классов «Академия здоровья»;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Заочный творческий конкурс, посвященный «Всемирному дню здоровья»;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Марафон </a:t>
                      </a: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«PRO ЗОЖ». 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68" y="2638518"/>
            <a:ext cx="4240955" cy="1268078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114349"/>
              </p:ext>
            </p:extLst>
          </p:nvPr>
        </p:nvGraphicFramePr>
        <p:xfrm>
          <a:off x="5046618" y="2579772"/>
          <a:ext cx="6027035" cy="1402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43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505" algn="l"/>
                        </a:tabLst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Мероприятия в рамках модуля «Безопасная среда»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Мероприятия в рамках модуля «Социализация»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Мероприятия в рамках модуля «Бесконфликтное общение»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Мероприятия в рамках модуля «Здоровый образ жизни»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19710" algn="l"/>
                        </a:tabLst>
                      </a:pP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427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5" y="83410"/>
            <a:ext cx="20177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0638" y="1326921"/>
            <a:ext cx="4791121" cy="447675"/>
          </a:xfrm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latin typeface="+mn-lt"/>
              </a:rPr>
              <a:t>Модель факторов риска и защиты</a:t>
            </a:r>
            <a:endParaRPr lang="ru-RU" sz="1800" b="1" dirty="0">
              <a:latin typeface="+mn-lt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477739"/>
              </p:ext>
            </p:extLst>
          </p:nvPr>
        </p:nvGraphicFramePr>
        <p:xfrm>
          <a:off x="210638" y="1931987"/>
          <a:ext cx="5049340" cy="4544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57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Семейные</a:t>
                      </a: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факторы риска и защиты: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</a:p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Примерная  тематика  цикла  лекций: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8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Система контроля в семье.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Система отношений в семье и уровень доверия между родителями и детьми.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1. «Стиль семейного воспитания».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2. «Родительская роль в воспитании  успешного  ребенка.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Уровень конфликтности в семье.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 Эмоциональный фон семьи.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 Семейные традиции.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3. «Климат семьи или «Погода в доме».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4. «ОПЯТЬ двойка»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5.  «Внимание: подросток».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25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 Компетентность родителей в контексте воспитания.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 Наличие единого подхода родителей к воспитанию ребенка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 Система распределения ролей, прав и обязанностей в семье.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 Родительские ожидания.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6. «Двадцать способов воспитательного влияния на ребенка».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7. «Помогаем ребенку находить хороших друзей».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8. «Родительские требования к поведению ребенка или как установить дисциплину детей в семье».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 9. «Как организовать свободное время детей в семье».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0" marR="6859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573" name="Прямоугольник 4"/>
          <p:cNvSpPr>
            <a:spLocks noChangeArrowheads="1"/>
          </p:cNvSpPr>
          <p:nvPr/>
        </p:nvSpPr>
        <p:spPr bwMode="auto">
          <a:xfrm>
            <a:off x="6312819" y="400550"/>
            <a:ext cx="51276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400" b="1" i="1" dirty="0">
                <a:latin typeface="Arial" panose="020B0604020202020204" pitchFamily="34" charset="0"/>
                <a:ea typeface="Aharoni"/>
                <a:cs typeface="Aharoni"/>
              </a:rPr>
              <a:t>ИНТЕРНЕТ-САЙТ ПРОЕКТА  «РОДИТЕЛЬСКИЙ ВСЕОБУЧ: НАВЫКИ СЕМЕЙНОЙ ПРОФИЛАКТИКИ»  </a:t>
            </a:r>
            <a:r>
              <a:rPr lang="ru-RU" altLang="ru-RU" sz="1400" b="1" i="1" dirty="0">
                <a:latin typeface="Arial" panose="020B0604020202020204" pitchFamily="34" charset="0"/>
                <a:ea typeface="Aharoni"/>
                <a:cs typeface="Aharoni"/>
                <a:hlinkClick r:id="rId3"/>
              </a:rPr>
              <a:t>http://info.edu.tomsk.ru/</a:t>
            </a:r>
            <a:endParaRPr lang="ru-RU" altLang="ru-RU" sz="1400" b="1" i="1" dirty="0">
              <a:latin typeface="Arial" panose="020B0604020202020204" pitchFamily="34" charset="0"/>
              <a:ea typeface="Aharoni"/>
              <a:cs typeface="Aharon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91" y="1405298"/>
            <a:ext cx="5215373" cy="42066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0977" y="2482230"/>
            <a:ext cx="1298934" cy="41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351" y="403930"/>
            <a:ext cx="588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Контакты</a:t>
            </a:r>
            <a:endParaRPr lang="ru-RU" sz="3600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5923" y="1136709"/>
            <a:ext cx="68502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Структурное </a:t>
            </a:r>
            <a:r>
              <a:rPr lang="ru-RU" sz="20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подразделение профилактики </a:t>
            </a:r>
            <a:r>
              <a:rPr lang="ru-RU" sz="2000" b="1" dirty="0" err="1">
                <a:solidFill>
                  <a:srgbClr val="16625C"/>
                </a:solidFill>
                <a:latin typeface="Century Gothic" panose="020B0502020202020204" pitchFamily="34" charset="0"/>
              </a:rPr>
              <a:t>девиантного</a:t>
            </a:r>
            <a:r>
              <a:rPr lang="ru-RU" sz="20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 поведения детей и подростков</a:t>
            </a:r>
          </a:p>
          <a:p>
            <a:r>
              <a:rPr lang="ru-RU" sz="2000" b="1" dirty="0">
                <a:solidFill>
                  <a:srgbClr val="16625C"/>
                </a:solidFill>
                <a:latin typeface="Century Gothic" panose="020B0502020202020204" pitchFamily="34" charset="0"/>
              </a:rPr>
              <a:t> «Альтернатива</a:t>
            </a:r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» МБОУ ДО </a:t>
            </a:r>
            <a:r>
              <a:rPr lang="ru-RU" sz="2000" b="1" dirty="0" err="1" smtClean="0">
                <a:solidFill>
                  <a:srgbClr val="16625C"/>
                </a:solidFill>
                <a:latin typeface="Century Gothic" panose="020B0502020202020204" pitchFamily="34" charset="0"/>
              </a:rPr>
              <a:t>ДДиЮ</a:t>
            </a:r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«Факел»</a:t>
            </a:r>
          </a:p>
          <a:p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  </a:t>
            </a:r>
          </a:p>
          <a:p>
            <a:r>
              <a:rPr lang="ru-RU" sz="2000" b="1" i="0" u="none" strike="noStrike" dirty="0" smtClean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Адрес: Пр. Кирова 49/1</a:t>
            </a:r>
          </a:p>
          <a:p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Тел.: (3822) 99-26-86</a:t>
            </a:r>
          </a:p>
          <a:p>
            <a:r>
              <a:rPr lang="en-US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info.edu.tomsk@rambler.ru</a:t>
            </a:r>
            <a:endParaRPr lang="ru-RU" sz="2000" b="1" dirty="0" smtClean="0">
              <a:solidFill>
                <a:srgbClr val="16625C"/>
              </a:solidFill>
              <a:latin typeface="Century Gothic" panose="020B0502020202020204" pitchFamily="34" charset="0"/>
            </a:endParaRPr>
          </a:p>
          <a:p>
            <a:r>
              <a:rPr lang="ru-RU" sz="2000" b="1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Руководитель структурного подразделения Акимова Елена Федоровна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178" y="6086967"/>
            <a:ext cx="3645724" cy="339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https://vk.com/public193307319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801" y="4172657"/>
            <a:ext cx="2115495" cy="19143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574" y="4129028"/>
            <a:ext cx="2882917" cy="22291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43241" y="6495187"/>
            <a:ext cx="53980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https://fakel.tom.ru/o-nas-2/struktura/alternativa-2/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4392" y="1888309"/>
            <a:ext cx="103915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Единая методика</a:t>
            </a:r>
          </a:p>
          <a:p>
            <a:pPr marL="827088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является опросником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состоит из набора утверждений;</a:t>
            </a:r>
          </a:p>
          <a:p>
            <a:pPr marL="827088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предназначена	для	выявления	высокой	и	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высочайшей вероятности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вовлечения	в  рисковое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поведение</a:t>
            </a:r>
          </a:p>
          <a:p>
            <a:pPr marL="827088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методика </a:t>
            </a:r>
            <a:r>
              <a:rPr lang="ru-RU" b="1" dirty="0"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 может быть использована для формулировки заключения о наркотической или иной зависимости респондента</a:t>
            </a:r>
            <a:r>
              <a:rPr lang="ru-RU" dirty="0">
                <a:effectLst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;</a:t>
            </a:r>
          </a:p>
          <a:p>
            <a:pPr marL="827088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данные, полученные с помощью методики, позволяют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оказывать обучающимся своевременную адресную психолого-педагогическую помощь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0868" y="225098"/>
            <a:ext cx="412529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Единая методика СПТ</a:t>
            </a:r>
            <a:endParaRPr lang="ru-RU" sz="3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353060" y="857258"/>
            <a:ext cx="11662832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Методика:</a:t>
            </a:r>
            <a:endParaRPr lang="ru-RU" sz="2500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Единая методика направлена </a:t>
            </a:r>
            <a:r>
              <a:rPr lang="ru-RU" sz="18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определение вероятности вовлечения в зависимое поведение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основе соотношения факторов риска и факторов защиты. </a:t>
            </a:r>
            <a:endParaRPr lang="ru-RU" sz="18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4388" y="4581354"/>
            <a:ext cx="6830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Доработанная ЕМ СПТ способна диагностировать не только риск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аддиктивных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форм поведения,  но и иные формы рискового поведения обучающихся.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4523" y="5702004"/>
            <a:ext cx="111749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ru-RU"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Рисковое</a:t>
            </a:r>
            <a:r>
              <a:rPr lang="ru-RU" sz="1600" b="1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ru-RU" sz="1600" b="1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</a:t>
            </a:r>
            <a:r>
              <a:rPr lang="ru-RU" sz="16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r>
              <a:rPr lang="ru-RU" sz="16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целостную</a:t>
            </a:r>
            <a:r>
              <a:rPr lang="ru-RU" sz="1600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</a:t>
            </a:r>
            <a:r>
              <a:rPr lang="ru-RU" sz="16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</a:t>
            </a:r>
            <a:r>
              <a:rPr lang="ru-RU" sz="16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lang="ru-RU" sz="16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</a:t>
            </a:r>
            <a:r>
              <a:rPr lang="ru-RU" sz="16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</a:t>
            </a:r>
            <a:r>
              <a:rPr lang="en-US" sz="16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психологических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биологических,</a:t>
            </a:r>
            <a:r>
              <a:rPr lang="ru-RU"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физиологических</a:t>
            </a:r>
            <a:r>
              <a:rPr lang="ru-RU" sz="16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</a:t>
            </a:r>
            <a:r>
              <a:rPr lang="ru-RU"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потребностей,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связанных</a:t>
            </a:r>
            <a:r>
              <a:rPr lang="ru-RU"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повышенным</a:t>
            </a:r>
            <a:r>
              <a:rPr lang="ru-RU"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риском.</a:t>
            </a:r>
          </a:p>
        </p:txBody>
      </p:sp>
    </p:spTree>
    <p:extLst>
      <p:ext uri="{BB962C8B-B14F-4D97-AF65-F5344CB8AC3E}">
        <p14:creationId xmlns:p14="http://schemas.microsoft.com/office/powerpoint/2010/main" val="159036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403" y="263841"/>
            <a:ext cx="2231329" cy="652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99" y="1219199"/>
            <a:ext cx="9804425" cy="45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9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730552" y="393655"/>
            <a:ext cx="11230457" cy="140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Квотиент</a:t>
            </a:r>
            <a:r>
              <a:rPr sz="1800" b="1" spc="5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Вероятности</a:t>
            </a:r>
            <a:r>
              <a:rPr sz="1800" b="1" spc="53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Рискового</a:t>
            </a:r>
            <a:r>
              <a:rPr sz="1800" b="1" spc="5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Поведения</a:t>
            </a:r>
            <a:r>
              <a:rPr sz="1800" b="1" spc="5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(КВЕРИПО)</a:t>
            </a:r>
            <a:r>
              <a:rPr sz="1800" b="1" spc="5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понимается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как</a:t>
            </a:r>
            <a:r>
              <a:rPr sz="1800" spc="5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отношение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скорректированной суммы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баллов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шкалам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ФР 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сумме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баллов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шкалам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ФЗ.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Индекс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Рискового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Поведения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(ИРП)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понимается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как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отношение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скорректированных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баллов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шкалам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ФР 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сумме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всех </a:t>
            </a:r>
            <a:r>
              <a:rPr sz="1800" dirty="0">
                <a:latin typeface="Times New Roman"/>
                <a:cs typeface="Times New Roman"/>
              </a:rPr>
              <a:t>баллов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шкал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ФЗ +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ФР </a:t>
            </a:r>
            <a:r>
              <a:rPr sz="1800" spc="-25" dirty="0">
                <a:latin typeface="Times New Roman"/>
                <a:cs typeface="Times New Roman"/>
              </a:rPr>
              <a:t>кор,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умноженное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100%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43" y="5918253"/>
            <a:ext cx="2231329" cy="652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616" y="1992084"/>
            <a:ext cx="8687553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5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33" y="650704"/>
            <a:ext cx="1126595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Федеральный закон Российской Федерации от 08.02.1998 г. № 3-ФЗ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«О наркотических средствах и психотропных веществах»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(ред. от 26.07.2019 г.)</a:t>
            </a:r>
            <a:b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defRPr/>
            </a:pP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статья 53.4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«Раннее выявление незаконного потребления наркотических и психотропных веществ»: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66238" y="71476"/>
            <a:ext cx="95419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Нормативно-правовая база. Федеральные документы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3269" y="2824279"/>
            <a:ext cx="100583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Протокол заседания Государственного антинаркотического комитета от 11.12.2017 г. № 35.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Протокол заседания Государственного антинаркотического комитета от 24.12.2018 г. № 39.</a:t>
            </a:r>
            <a:endParaRPr lang="ru-RU" sz="1600" b="1" dirty="0">
              <a:highlight>
                <a:srgbClr val="FF0000"/>
              </a:highlight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Министерства просвещения Российской Федерации от 20.02.2020 г. № 59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«Об утверждении Порядка проведения социально-психологического тестирования обучающихся в общеобразовательных и профессиональных образовательных организациях».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335360" y="1757149"/>
            <a:ext cx="1354166" cy="84406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ЭТАП 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00058" y="1945761"/>
            <a:ext cx="10088545" cy="4475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СОЦИАЛЬНО-ПСИХОЛОГИЧЕСКОЕ ТЕСТИРОВАНИЕ ОБУЧАЮЩИХСЯ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94085" y="5174164"/>
            <a:ext cx="97269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Приказ Министерства здравоохранения Российской Федерации от 06.10.2014 г. № 581н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 Порядке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веществ».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34892" y="4528371"/>
            <a:ext cx="1354166" cy="84406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ЭТАП 2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3269" y="4726640"/>
            <a:ext cx="10088545" cy="4475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ПРОФИЛАКТИЧЕСКИЕ МЕДИЦИНСКИЕ ОСМОТРЫ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386970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35907" y="137309"/>
            <a:ext cx="95419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Нормативно-правовая база. Федеральные документы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3478" y="875647"/>
            <a:ext cx="954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Федеральный закон Российской Федерации от 29.12.2012 г. № 273-ФЗ «Об образовании в Российской Федерации»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3478" y="1706318"/>
            <a:ext cx="11693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Статья 28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п. 3.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 компетенции образовательной организации в установленной сфере деятельности относятся:</a:t>
            </a:r>
          </a:p>
          <a:p>
            <a:pPr algn="just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…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447675" algn="just"/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п.п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15.1 </a:t>
            </a:r>
            <a:r>
              <a:rPr lang="ru-RU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проведение социально-психологического тестирования обучающихся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целях раннего выявления незаконного потребления наркотических средств и психотропных веществ. Порядок проведения социально-психологического тестирования обучающихся в общеобразовательных организациях и профессиональных образовательных организациях устанавливается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общего образования.</a:t>
            </a:r>
          </a:p>
          <a:p>
            <a:pPr algn="just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п. 7.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Образовательная организация несет ответственность в установленном законодательством Российской Федерации порядке за невыполнение или ненадлежащее выполнение функций, отнесенных к ее компетенции.</a:t>
            </a:r>
          </a:p>
        </p:txBody>
      </p:sp>
    </p:spTree>
    <p:extLst>
      <p:ext uri="{BB962C8B-B14F-4D97-AF65-F5344CB8AC3E}">
        <p14:creationId xmlns:p14="http://schemas.microsoft.com/office/powerpoint/2010/main" val="72460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79945" y="488623"/>
            <a:ext cx="954190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Нормативно-правовая база. Федеральные документы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731" y="2353951"/>
            <a:ext cx="11692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Статья 44</a:t>
            </a:r>
          </a:p>
          <a:p>
            <a:pPr marL="712788" algn="just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п.1 </a:t>
            </a: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Родители (законные представители)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несовершеннолетних обучающихся имеют преимущественное право на обучение и воспитание детей перед всеми другими лицами. Они </a:t>
            </a: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обязаны заложить основы физического, нравственного и интеллектуального развития личности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2788" algn="just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п.2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Органы государственной власти и органы местного самоуправления, </a:t>
            </a: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образовательные организации оказывают помощь родителям (законным представителям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) несовершеннолетних обучающихся </a:t>
            </a: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в воспитании детей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, охране и укреплении их физического и психического здоровья, развитии индивидуальных способностей и </a:t>
            </a: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необходимой коррекции нарушений их развития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12788" algn="just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п.3</a:t>
            </a:r>
            <a:r>
              <a:rPr lang="ru-RU" b="1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</a:t>
            </a: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</a:rPr>
              <a:t>Родители несовершеннолетних обучающихся имеют право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: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62050" algn="just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п. 3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пп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. 5 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защищать права и законные интересы обучающихся.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62050" algn="just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п. 3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пп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</a:rPr>
              <a:t>. 6 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получать информацию о всех видах планируемых обследований (психологических, психолого-педагогических) обучающихся, </a:t>
            </a: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давать согласие на проведение таких обследований или участие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 в таких обследованиях, </a:t>
            </a:r>
            <a:r>
              <a:rPr lang="ru-RU" u="sng" dirty="0">
                <a:latin typeface="PT Astra Serif" panose="020A0603040505020204" pitchFamily="18" charset="-52"/>
                <a:ea typeface="Times New Roman" panose="02020603050405020304" pitchFamily="18" charset="0"/>
              </a:rPr>
              <a:t>отказаться от их проведения или участия в них</a:t>
            </a:r>
            <a:r>
              <a:rPr lang="ru-RU" dirty="0">
                <a:latin typeface="PT Astra Serif" panose="020A0603040505020204" pitchFamily="18" charset="-52"/>
                <a:ea typeface="Times New Roman" panose="02020603050405020304" pitchFamily="18" charset="0"/>
              </a:rPr>
              <a:t>, получать информацию о результатах проведенных обследований обучающихся.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425A7C-01C6-4391-BAD2-4A5DBD6E7EFD}"/>
              </a:ext>
            </a:extLst>
          </p:cNvPr>
          <p:cNvSpPr/>
          <p:nvPr/>
        </p:nvSpPr>
        <p:spPr>
          <a:xfrm>
            <a:off x="304731" y="1448953"/>
            <a:ext cx="954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Федеральный закон Российской Федерации от 29.12.2012 г. № 273-ФЗ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79571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593" y="1113120"/>
            <a:ext cx="102971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Распоряжение Департамента общего образования Томской области от 30.08.2021 г. № 1373-р «Об организации и проведении социально-психологического тестирования обучающихся в общеобразовательных организациях Томской области в 2022-2023 учебном году»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07567" y="2426404"/>
            <a:ext cx="67490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Государственная программа «Обеспечение безопасности населения Томской области» </a:t>
            </a:r>
          </a:p>
          <a:p>
            <a:pPr lvl="0"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Постановление Администрации Томской области от 27.09.2019 г. № 344а «Об утверждении государственной программы «Обеспечение безопасности населения Томской области» с изм. на 27.04.2021 г.</a:t>
            </a:r>
          </a:p>
          <a:p>
            <a:pPr algn="just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Подпрограмма 2. «Профилактика правонарушений и наркомании»</a:t>
            </a: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 algn="just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п. 3.3. «Проведение социально-психологического тестирования обучающихся в целях раннего выявления незаконного потребления наркотических средств и психотропных веществ»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8478" y="364145"/>
            <a:ext cx="984968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</a:rPr>
              <a:t>Нормативно-правовая база. Региональные документы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65AB43-459C-4CFF-99C7-17A1118B6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41" y="2673493"/>
            <a:ext cx="4857226" cy="28333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6871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2203</Words>
  <Application>Microsoft Office PowerPoint</Application>
  <PresentationFormat>Широкоэкранный</PresentationFormat>
  <Paragraphs>208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Aharoni</vt:lpstr>
      <vt:lpstr>Arial</vt:lpstr>
      <vt:lpstr>Calibri</vt:lpstr>
      <vt:lpstr>Calibri Light</vt:lpstr>
      <vt:lpstr>Century Gothic</vt:lpstr>
      <vt:lpstr>Courier New</vt:lpstr>
      <vt:lpstr>PT Astra Serif</vt:lpstr>
      <vt:lpstr>Symbol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мероприятий  по профилактической и коррекционной работе</vt:lpstr>
      <vt:lpstr>Презентация PowerPoint</vt:lpstr>
      <vt:lpstr>Модель факторов риска и защиты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metodist38</cp:lastModifiedBy>
  <cp:revision>194</cp:revision>
  <dcterms:created xsi:type="dcterms:W3CDTF">2020-08-10T04:19:49Z</dcterms:created>
  <dcterms:modified xsi:type="dcterms:W3CDTF">2023-09-20T04:05:53Z</dcterms:modified>
</cp:coreProperties>
</file>